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84" r:id="rId4"/>
    <p:sldId id="271" r:id="rId5"/>
    <p:sldId id="272" r:id="rId6"/>
    <p:sldId id="286" r:id="rId7"/>
    <p:sldId id="273" r:id="rId8"/>
    <p:sldId id="274" r:id="rId9"/>
    <p:sldId id="275" r:id="rId10"/>
  </p:sldIdLst>
  <p:sldSz cx="9906000" cy="6858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64" indent="0" algn="ctr">
              <a:buNone/>
              <a:defRPr sz="2275"/>
            </a:lvl2pPr>
            <a:lvl3pPr marL="742927" indent="0" algn="ctr">
              <a:buNone/>
              <a:defRPr sz="1950"/>
            </a:lvl3pPr>
            <a:lvl4pPr marL="1114391" indent="0" algn="ctr">
              <a:buNone/>
              <a:defRPr sz="1625"/>
            </a:lvl4pPr>
            <a:lvl5pPr marL="1485854" indent="0" algn="ctr">
              <a:buNone/>
              <a:defRPr sz="1625"/>
            </a:lvl5pPr>
            <a:lvl6pPr marL="1857318" indent="0" algn="ctr">
              <a:buNone/>
              <a:defRPr sz="1625"/>
            </a:lvl6pPr>
            <a:lvl7pPr marL="2228781" indent="0" algn="ctr">
              <a:buNone/>
              <a:defRPr sz="1625"/>
            </a:lvl7pPr>
            <a:lvl8pPr marL="2600245" indent="0" algn="ctr">
              <a:buNone/>
              <a:defRPr sz="1625"/>
            </a:lvl8pPr>
            <a:lvl9pPr marL="2971709" indent="0" algn="ctr">
              <a:buNone/>
              <a:defRPr sz="16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335820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418150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0362"/>
            <a:ext cx="2135981"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1039" y="360366"/>
            <a:ext cx="6284119"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376878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17580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12423"/>
            <a:ext cx="8543925" cy="2851208"/>
          </a:xfrm>
        </p:spPr>
        <p:txBody>
          <a:bodyPr anchor="b">
            <a:normAutofit/>
          </a:bodyPr>
          <a:lstStyle>
            <a:lvl1pPr>
              <a:defRPr sz="48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0" y="4552637"/>
            <a:ext cx="8543925" cy="1500187"/>
          </a:xfrm>
        </p:spPr>
        <p:txBody>
          <a:bodyPr anchor="t">
            <a:normAutofit/>
          </a:bodyPr>
          <a:lstStyle>
            <a:lvl1pPr marL="0" indent="0">
              <a:buNone/>
              <a:defRPr sz="1950">
                <a:solidFill>
                  <a:schemeClr val="tx1">
                    <a:lumMod val="75000"/>
                    <a:lumOff val="25000"/>
                  </a:schemeClr>
                </a:solidFill>
              </a:defRPr>
            </a:lvl1pPr>
            <a:lvl2pPr marL="371464" indent="0">
              <a:buNone/>
              <a:defRPr sz="1462">
                <a:solidFill>
                  <a:schemeClr val="tx1">
                    <a:tint val="75000"/>
                  </a:schemeClr>
                </a:solidFill>
              </a:defRPr>
            </a:lvl2pPr>
            <a:lvl3pPr marL="742927" indent="0">
              <a:buNone/>
              <a:defRPr sz="1300">
                <a:solidFill>
                  <a:schemeClr val="tx1">
                    <a:tint val="75000"/>
                  </a:schemeClr>
                </a:solidFill>
              </a:defRPr>
            </a:lvl3pPr>
            <a:lvl4pPr marL="1114391" indent="0">
              <a:buNone/>
              <a:defRPr sz="1137">
                <a:solidFill>
                  <a:schemeClr val="tx1">
                    <a:tint val="75000"/>
                  </a:schemeClr>
                </a:solidFill>
              </a:defRPr>
            </a:lvl4pPr>
            <a:lvl5pPr marL="1485854" indent="0">
              <a:buNone/>
              <a:defRPr sz="1137">
                <a:solidFill>
                  <a:schemeClr val="tx1">
                    <a:tint val="75000"/>
                  </a:schemeClr>
                </a:solidFill>
              </a:defRPr>
            </a:lvl5pPr>
            <a:lvl6pPr marL="1857318" indent="0">
              <a:buNone/>
              <a:defRPr sz="1137">
                <a:solidFill>
                  <a:schemeClr val="tx1">
                    <a:tint val="75000"/>
                  </a:schemeClr>
                </a:solidFill>
              </a:defRPr>
            </a:lvl6pPr>
            <a:lvl7pPr marL="2228781" indent="0">
              <a:buNone/>
              <a:defRPr sz="1137">
                <a:solidFill>
                  <a:schemeClr val="tx1">
                    <a:tint val="75000"/>
                  </a:schemeClr>
                </a:solidFill>
              </a:defRPr>
            </a:lvl7pPr>
            <a:lvl8pPr marL="2600245" indent="0">
              <a:buNone/>
              <a:defRPr sz="1137">
                <a:solidFill>
                  <a:schemeClr val="tx1">
                    <a:tint val="75000"/>
                  </a:schemeClr>
                </a:solidFill>
              </a:defRPr>
            </a:lvl8pPr>
            <a:lvl9pPr marL="2971709" indent="0">
              <a:buNone/>
              <a:defRPr sz="113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288363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6665" y="1828803"/>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8803"/>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124838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2"/>
            <a:ext cx="4189413" cy="825699"/>
          </a:xfrm>
        </p:spPr>
        <p:txBody>
          <a:bodyPr anchor="b">
            <a:normAutofit/>
          </a:bodyPr>
          <a:lstStyle>
            <a:lvl1pPr marL="0" indent="0">
              <a:spcBef>
                <a:spcPts val="0"/>
              </a:spcBef>
              <a:buNone/>
              <a:defRPr sz="1950" b="1"/>
            </a:lvl1pPr>
            <a:lvl2pPr marL="371464" indent="0">
              <a:buNone/>
              <a:defRPr sz="1625" b="1"/>
            </a:lvl2pPr>
            <a:lvl3pPr marL="742927" indent="0">
              <a:buNone/>
              <a:defRPr sz="1462" b="1"/>
            </a:lvl3pPr>
            <a:lvl4pPr marL="1114391" indent="0">
              <a:buNone/>
              <a:defRPr sz="1300" b="1"/>
            </a:lvl4pPr>
            <a:lvl5pPr marL="1485854" indent="0">
              <a:buNone/>
              <a:defRPr sz="1300" b="1"/>
            </a:lvl5pPr>
            <a:lvl6pPr marL="1857318" indent="0">
              <a:buNone/>
              <a:defRPr sz="1300" b="1"/>
            </a:lvl6pPr>
            <a:lvl7pPr marL="2228781" indent="0">
              <a:buNone/>
              <a:defRPr sz="1300" b="1"/>
            </a:lvl7pPr>
            <a:lvl8pPr marL="2600245" indent="0">
              <a:buNone/>
              <a:defRPr sz="1300" b="1"/>
            </a:lvl8pPr>
            <a:lvl9pPr marL="2971709" indent="0">
              <a:buNone/>
              <a:defRPr sz="1300" b="1"/>
            </a:lvl9pPr>
          </a:lstStyle>
          <a:p>
            <a:pPr lvl="0"/>
            <a:r>
              <a:rPr lang="ja-JP" altLang="en-US" smtClean="0"/>
              <a:t>マスター テキストの書式設定</a:t>
            </a:r>
          </a:p>
        </p:txBody>
      </p:sp>
      <p:sp>
        <p:nvSpPr>
          <p:cNvPr id="4" name="Content Placeholder 3"/>
          <p:cNvSpPr>
            <a:spLocks noGrp="1"/>
          </p:cNvSpPr>
          <p:nvPr>
            <p:ph sz="half" idx="2"/>
          </p:nvPr>
        </p:nvSpPr>
        <p:spPr>
          <a:xfrm>
            <a:off x="686665" y="2507554"/>
            <a:ext cx="4189413"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851"/>
            <a:ext cx="4210051" cy="825698"/>
          </a:xfrm>
        </p:spPr>
        <p:txBody>
          <a:bodyPr anchor="b"/>
          <a:lstStyle>
            <a:lvl1pPr marL="0" indent="0">
              <a:spcBef>
                <a:spcPts val="0"/>
              </a:spcBef>
              <a:buNone/>
              <a:defRPr sz="1950" b="1"/>
            </a:lvl1pPr>
            <a:lvl2pPr marL="371464" indent="0">
              <a:buNone/>
              <a:defRPr sz="1625" b="1"/>
            </a:lvl2pPr>
            <a:lvl3pPr marL="742927" indent="0">
              <a:buNone/>
              <a:defRPr sz="1462" b="1"/>
            </a:lvl3pPr>
            <a:lvl4pPr marL="1114391" indent="0">
              <a:buNone/>
              <a:defRPr sz="1300" b="1"/>
            </a:lvl4pPr>
            <a:lvl5pPr marL="1485854" indent="0">
              <a:buNone/>
              <a:defRPr sz="1300" b="1"/>
            </a:lvl5pPr>
            <a:lvl6pPr marL="1857318" indent="0">
              <a:buNone/>
              <a:defRPr sz="1300" b="1"/>
            </a:lvl6pPr>
            <a:lvl7pPr marL="2228781" indent="0">
              <a:buNone/>
              <a:defRPr sz="1300" b="1"/>
            </a:lvl7pPr>
            <a:lvl8pPr marL="2600245" indent="0">
              <a:buNone/>
              <a:defRPr sz="1300" b="1"/>
            </a:lvl8pPr>
            <a:lvl9pPr marL="2971709" indent="0">
              <a:buNone/>
              <a:defRPr sz="13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7554"/>
            <a:ext cx="421005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57897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191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13450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4"/>
            <a:ext cx="3194685" cy="1600197"/>
          </a:xfrm>
        </p:spPr>
        <p:txBody>
          <a:bodyPr anchor="b">
            <a:normAutofit/>
          </a:bodyPr>
          <a:lstStyle>
            <a:lvl1pPr>
              <a:defRPr sz="26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0051"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64" indent="0">
              <a:buNone/>
              <a:defRPr sz="975"/>
            </a:lvl2pPr>
            <a:lvl3pPr marL="742927" indent="0">
              <a:buNone/>
              <a:defRPr sz="812"/>
            </a:lvl3pPr>
            <a:lvl4pPr marL="1114391" indent="0">
              <a:buNone/>
              <a:defRPr sz="731"/>
            </a:lvl4pPr>
            <a:lvl5pPr marL="1485854" indent="0">
              <a:buNone/>
              <a:defRPr sz="731"/>
            </a:lvl5pPr>
            <a:lvl6pPr marL="1857318" indent="0">
              <a:buNone/>
              <a:defRPr sz="731"/>
            </a:lvl6pPr>
            <a:lvl7pPr marL="2228781" indent="0">
              <a:buNone/>
              <a:defRPr sz="731"/>
            </a:lvl7pPr>
            <a:lvl8pPr marL="2600245" indent="0">
              <a:buNone/>
              <a:defRPr sz="731"/>
            </a:lvl8pPr>
            <a:lvl9pPr marL="2971709"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196413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210051" y="990600"/>
            <a:ext cx="5014913" cy="4876800"/>
          </a:xfrm>
        </p:spPr>
        <p:txBody>
          <a:bodyPr/>
          <a:lstStyle>
            <a:lvl1pPr marL="0" indent="0">
              <a:buNone/>
              <a:defRPr sz="2600"/>
            </a:lvl1pPr>
            <a:lvl2pPr marL="371464" indent="0">
              <a:buNone/>
              <a:defRPr sz="2275"/>
            </a:lvl2pPr>
            <a:lvl3pPr marL="742927" indent="0">
              <a:buNone/>
              <a:defRPr sz="1950"/>
            </a:lvl3pPr>
            <a:lvl4pPr marL="1114391" indent="0">
              <a:buNone/>
              <a:defRPr sz="1625"/>
            </a:lvl4pPr>
            <a:lvl5pPr marL="1485854" indent="0">
              <a:buNone/>
              <a:defRPr sz="1625"/>
            </a:lvl5pPr>
            <a:lvl6pPr marL="1857318" indent="0">
              <a:buNone/>
              <a:defRPr sz="1625"/>
            </a:lvl6pPr>
            <a:lvl7pPr marL="2228781" indent="0">
              <a:buNone/>
              <a:defRPr sz="1625"/>
            </a:lvl7pPr>
            <a:lvl8pPr marL="2600245" indent="0">
              <a:buNone/>
              <a:defRPr sz="1625"/>
            </a:lvl8pPr>
            <a:lvl9pPr marL="2971709" indent="0">
              <a:buNone/>
              <a:defRPr sz="1625"/>
            </a:lvl9pPr>
          </a:lstStyle>
          <a:p>
            <a:r>
              <a:rPr lang="ja-JP" altLang="en-US" smtClean="0"/>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64" indent="0">
              <a:buNone/>
              <a:defRPr sz="975"/>
            </a:lvl2pPr>
            <a:lvl3pPr marL="742927" indent="0">
              <a:buNone/>
              <a:defRPr sz="812"/>
            </a:lvl3pPr>
            <a:lvl4pPr marL="1114391" indent="0">
              <a:buNone/>
              <a:defRPr sz="731"/>
            </a:lvl4pPr>
            <a:lvl5pPr marL="1485854" indent="0">
              <a:buNone/>
              <a:defRPr sz="731"/>
            </a:lvl5pPr>
            <a:lvl6pPr marL="1857318" indent="0">
              <a:buNone/>
              <a:defRPr sz="731"/>
            </a:lvl6pPr>
            <a:lvl7pPr marL="2228781" indent="0">
              <a:buNone/>
              <a:defRPr sz="731"/>
            </a:lvl7pPr>
            <a:lvl8pPr marL="2600245" indent="0">
              <a:buNone/>
              <a:defRPr sz="731"/>
            </a:lvl8pPr>
            <a:lvl9pPr marL="2971709"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CD8F6D-3F91-4704-A9C4-B9786DD3F57E}"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66547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5" y="365760"/>
            <a:ext cx="8543925"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6665" y="1828803"/>
            <a:ext cx="8543925"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8CCD8F6D-3F91-4704-A9C4-B9786DD3F57E}" type="datetimeFigureOut">
              <a:rPr kumimoji="1" lang="ja-JP" altLang="en-US" smtClean="0"/>
              <a:t>2019/6/25</a:t>
            </a:fld>
            <a:endParaRPr kumimoji="1" lang="ja-JP" altLang="en-US"/>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7001740" y="6356354"/>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56712634-58D3-4114-BF16-761179CB68A7}" type="slidenum">
              <a:rPr kumimoji="1" lang="ja-JP" altLang="en-US" smtClean="0"/>
              <a:t>‹#›</a:t>
            </a:fld>
            <a:endParaRPr kumimoji="1" lang="ja-JP" altLang="en-US"/>
          </a:p>
        </p:txBody>
      </p:sp>
    </p:spTree>
    <p:extLst>
      <p:ext uri="{BB962C8B-B14F-4D97-AF65-F5344CB8AC3E}">
        <p14:creationId xmlns:p14="http://schemas.microsoft.com/office/powerpoint/2010/main" val="3354871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42927"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Wingdings 2" pitchFamily="18" charset="2"/>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Wingdings 2" pitchFamily="18" charset="2"/>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Wingdings 2" pitchFamily="18" charset="2"/>
        <a:buChar char=""/>
        <a:defRPr kumimoji="1" sz="1462" kern="1200">
          <a:solidFill>
            <a:schemeClr val="tx1"/>
          </a:solidFill>
          <a:latin typeface="+mn-lt"/>
          <a:ea typeface="+mn-ea"/>
          <a:cs typeface="+mn-cs"/>
        </a:defRPr>
      </a:lvl5pPr>
      <a:lvl6pPr marL="2043050"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6pPr>
      <a:lvl7pPr marL="2414513"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7pPr>
      <a:lvl8pPr marL="2785977"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8pPr>
      <a:lvl9pPr marL="3157440"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9pPr>
    </p:bodyStyle>
    <p:otherStyle>
      <a:defPPr>
        <a:defRPr lang="en-US"/>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gakuseikart.lik@gmail.com"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gakuseikar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タイトル 1"/>
          <p:cNvSpPr txBox="1">
            <a:spLocks/>
          </p:cNvSpPr>
          <p:nvPr/>
        </p:nvSpPr>
        <p:spPr>
          <a:xfrm>
            <a:off x="1238249" y="1554861"/>
            <a:ext cx="7552459" cy="882374"/>
          </a:xfrm>
          <a:prstGeom prst="rect">
            <a:avLst/>
          </a:prstGeom>
        </p:spPr>
        <p:txBody>
          <a:bodyPr vert="horz" lIns="91440" tIns="45720" rIns="91440" bIns="45720" rtlCol="0" anchor="ctr">
            <a:normAutofit fontScale="97500"/>
          </a:bodyPr>
          <a:lstStyle>
            <a:lvl1pPr algn="l" defTabSz="742927"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2925" dirty="0" smtClean="0">
                <a:latin typeface="+mj-ea"/>
              </a:rPr>
              <a:t>２０１９年</a:t>
            </a:r>
            <a:r>
              <a:rPr lang="ja-JP" altLang="en-US" sz="2925" dirty="0" smtClean="0"/>
              <a:t>　第２４回 </a:t>
            </a:r>
            <a:r>
              <a:rPr lang="en-US" altLang="ja-JP" sz="2925" dirty="0" smtClean="0">
                <a:latin typeface="Cambria Math" panose="02040503050406030204" pitchFamily="18" charset="0"/>
                <a:ea typeface="Cambria Math" panose="02040503050406030204" pitchFamily="18" charset="0"/>
              </a:rPr>
              <a:t>L.I.K.</a:t>
            </a:r>
            <a:r>
              <a:rPr lang="ja-JP" altLang="en-US" sz="2925" dirty="0" smtClean="0">
                <a:latin typeface="Cambria Math" panose="02040503050406030204" pitchFamily="18" charset="0"/>
                <a:ea typeface="Cambria Math" panose="02040503050406030204" pitchFamily="18" charset="0"/>
              </a:rPr>
              <a:t> </a:t>
            </a:r>
            <a:r>
              <a:rPr lang="ja-JP" altLang="en-US" sz="2925" dirty="0" smtClean="0">
                <a:latin typeface="+mj-ea"/>
              </a:rPr>
              <a:t>全国学生カート選手権</a:t>
            </a:r>
            <a:endParaRPr lang="ja-JP" altLang="en-US" sz="2925" dirty="0">
              <a:latin typeface="Cambria Math" panose="02040503050406030204" pitchFamily="18" charset="0"/>
            </a:endParaRPr>
          </a:p>
        </p:txBody>
      </p:sp>
      <p:sp>
        <p:nvSpPr>
          <p:cNvPr id="9" name="サブタイトル 2"/>
          <p:cNvSpPr txBox="1">
            <a:spLocks/>
          </p:cNvSpPr>
          <p:nvPr/>
        </p:nvSpPr>
        <p:spPr>
          <a:xfrm>
            <a:off x="3048070" y="3286405"/>
            <a:ext cx="3932815" cy="1056995"/>
          </a:xfrm>
          <a:prstGeom prst="rect">
            <a:avLst/>
          </a:prstGeom>
        </p:spPr>
        <p:txBody>
          <a:bodyPr>
            <a:normAutofit/>
          </a:bodyPr>
          <a:lstStyle>
            <a:lvl1pPr marL="185732" indent="-185732" algn="l" defTabSz="742927" rtl="0" eaLnBrk="1" latinLnBrk="0" hangingPunct="1">
              <a:lnSpc>
                <a:spcPct val="90000"/>
              </a:lnSpc>
              <a:spcBef>
                <a:spcPts val="812"/>
              </a:spcBef>
              <a:buFont typeface="Wingdings 2" pitchFamily="18" charset="2"/>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Wingdings 2" pitchFamily="18" charset="2"/>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Wingdings 2" pitchFamily="18" charset="2"/>
              <a:buChar char=""/>
              <a:defRPr kumimoji="1" sz="1462" kern="1200">
                <a:solidFill>
                  <a:schemeClr val="tx1"/>
                </a:solidFill>
                <a:latin typeface="+mn-lt"/>
                <a:ea typeface="+mn-ea"/>
                <a:cs typeface="+mn-cs"/>
              </a:defRPr>
            </a:lvl5pPr>
            <a:lvl6pPr marL="2043050"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6pPr>
            <a:lvl7pPr marL="2414513"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7pPr>
            <a:lvl8pPr marL="2785977"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8pPr>
            <a:lvl9pPr marL="3157440" indent="-185732" algn="l" defTabSz="742927" rtl="0" eaLnBrk="1" latinLnBrk="0" hangingPunct="1">
              <a:spcBef>
                <a:spcPct val="20000"/>
              </a:spcBef>
              <a:buFont typeface="Wingdings 2" pitchFamily="18" charset="2"/>
              <a:buChar char=""/>
              <a:defRPr kumimoji="1" sz="1462" kern="1200">
                <a:solidFill>
                  <a:schemeClr val="tx1"/>
                </a:solidFill>
                <a:latin typeface="+mn-lt"/>
                <a:ea typeface="+mn-ea"/>
                <a:cs typeface="+mn-cs"/>
              </a:defRPr>
            </a:lvl9pPr>
          </a:lstStyle>
          <a:p>
            <a:pPr marL="0" indent="0">
              <a:lnSpc>
                <a:spcPct val="100000"/>
              </a:lnSpc>
              <a:buNone/>
            </a:pPr>
            <a:r>
              <a:rPr lang="ja-JP" altLang="en-US" sz="3900" dirty="0" smtClean="0"/>
              <a:t>御協賛のお願い</a:t>
            </a:r>
            <a:endParaRPr lang="ja-JP" altLang="en-US" sz="3900" dirty="0"/>
          </a:p>
        </p:txBody>
      </p:sp>
      <p:sp>
        <p:nvSpPr>
          <p:cNvPr id="10" name="テキスト ボックス 9"/>
          <p:cNvSpPr txBox="1"/>
          <p:nvPr/>
        </p:nvSpPr>
        <p:spPr>
          <a:xfrm>
            <a:off x="2633036" y="4897382"/>
            <a:ext cx="4723728" cy="542456"/>
          </a:xfrm>
          <a:prstGeom prst="rect">
            <a:avLst/>
          </a:prstGeom>
          <a:noFill/>
        </p:spPr>
        <p:txBody>
          <a:bodyPr wrap="square" rtlCol="0">
            <a:spAutoFit/>
          </a:bodyPr>
          <a:lstStyle/>
          <a:p>
            <a:pPr algn="ctr"/>
            <a:r>
              <a:rPr lang="ja-JP" altLang="en-US" sz="2925" dirty="0" smtClean="0"/>
              <a:t>全国大学カート</a:t>
            </a:r>
            <a:r>
              <a:rPr lang="ja-JP" altLang="en-US" sz="2925" dirty="0"/>
              <a:t>連盟  </a:t>
            </a:r>
            <a:r>
              <a:rPr lang="en-US" altLang="ja-JP" sz="2925" dirty="0"/>
              <a:t>( </a:t>
            </a:r>
            <a:r>
              <a:rPr lang="en-US" altLang="ja-JP" sz="2925" dirty="0" smtClean="0">
                <a:latin typeface="Cambria Math" panose="02040503050406030204" pitchFamily="18" charset="0"/>
                <a:ea typeface="Cambria Math" panose="02040503050406030204" pitchFamily="18" charset="0"/>
              </a:rPr>
              <a:t>L.I.K.</a:t>
            </a:r>
            <a:r>
              <a:rPr lang="en-US" altLang="ja-JP" sz="2925" dirty="0" smtClean="0"/>
              <a:t>)</a:t>
            </a:r>
            <a:endParaRPr lang="ja-JP" altLang="en-US" sz="2925" dirty="0"/>
          </a:p>
        </p:txBody>
      </p:sp>
    </p:spTree>
    <p:extLst>
      <p:ext uri="{BB962C8B-B14F-4D97-AF65-F5344CB8AC3E}">
        <p14:creationId xmlns:p14="http://schemas.microsoft.com/office/powerpoint/2010/main" val="2962192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開催目的</a:t>
            </a:r>
            <a:endParaRPr kumimoji="1" lang="ja-JP" altLang="en-US" dirty="0"/>
          </a:p>
        </p:txBody>
      </p:sp>
      <p:sp>
        <p:nvSpPr>
          <p:cNvPr id="5" name="Text Box 6"/>
          <p:cNvSpPr txBox="1">
            <a:spLocks noChangeArrowheads="1"/>
          </p:cNvSpPr>
          <p:nvPr/>
        </p:nvSpPr>
        <p:spPr bwMode="auto">
          <a:xfrm>
            <a:off x="854087" y="1319842"/>
            <a:ext cx="8307238" cy="51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a:latin typeface="HGP明朝B" panose="02020800000000000000" pitchFamily="18" charset="-128"/>
                <a:ea typeface="HGP明朝B" panose="02020800000000000000" pitchFamily="18" charset="-128"/>
              </a:rPr>
              <a:t>私たち、</a:t>
            </a:r>
            <a:r>
              <a:rPr lang="ja-JP" altLang="en-US" sz="1400" dirty="0" smtClean="0">
                <a:latin typeface="HGP明朝B" panose="02020800000000000000" pitchFamily="18" charset="-128"/>
                <a:ea typeface="HGP明朝B" panose="02020800000000000000" pitchFamily="18" charset="-128"/>
              </a:rPr>
              <a:t>全国大学カート</a:t>
            </a:r>
            <a:r>
              <a:rPr lang="ja-JP" altLang="en-US" sz="1400" dirty="0">
                <a:latin typeface="HGP明朝B" panose="02020800000000000000" pitchFamily="18" charset="-128"/>
                <a:ea typeface="HGP明朝B" panose="02020800000000000000" pitchFamily="18" charset="-128"/>
              </a:rPr>
              <a:t>連盟では、学生が手軽に楽しめるイベントとして</a:t>
            </a:r>
            <a:r>
              <a:rPr lang="en-US" altLang="ja-JP" sz="1400" dirty="0">
                <a:latin typeface="HGP明朝B" panose="02020800000000000000" pitchFamily="18" charset="-128"/>
                <a:ea typeface="HGP明朝B" panose="02020800000000000000" pitchFamily="18" charset="-128"/>
              </a:rPr>
              <a:t>1996</a:t>
            </a:r>
            <a:r>
              <a:rPr lang="ja-JP" altLang="en-US" sz="1400" dirty="0">
                <a:latin typeface="HGP明朝B" panose="02020800000000000000" pitchFamily="18" charset="-128"/>
                <a:ea typeface="HGP明朝B" panose="02020800000000000000" pitchFamily="18" charset="-128"/>
              </a:rPr>
              <a:t>年より「</a:t>
            </a:r>
            <a:r>
              <a:rPr lang="en-US" altLang="ja-JP" sz="1400" dirty="0">
                <a:latin typeface="HGP明朝B" panose="02020800000000000000" pitchFamily="18" charset="-128"/>
                <a:ea typeface="HGP明朝B" panose="02020800000000000000" pitchFamily="18" charset="-128"/>
              </a:rPr>
              <a:t>L.I.K.</a:t>
            </a:r>
            <a:r>
              <a:rPr lang="ja-JP" altLang="en-US" sz="1400" dirty="0">
                <a:latin typeface="HGP明朝B" panose="02020800000000000000" pitchFamily="18" charset="-128"/>
                <a:ea typeface="HGP明朝B" panose="02020800000000000000" pitchFamily="18" charset="-128"/>
              </a:rPr>
              <a:t>全国学生対抗カート選手権」を開催してきました。</a:t>
            </a:r>
          </a:p>
          <a:p>
            <a:pPr eaLnBrk="1" hangingPunct="1">
              <a:spcBef>
                <a:spcPct val="0"/>
              </a:spcBef>
              <a:buFontTx/>
              <a:buNone/>
            </a:pPr>
            <a:r>
              <a:rPr lang="ja-JP" altLang="en-US" sz="1400" dirty="0">
                <a:latin typeface="HGP明朝B" panose="02020800000000000000" pitchFamily="18" charset="-128"/>
                <a:ea typeface="HGP明朝B" panose="02020800000000000000" pitchFamily="18" charset="-128"/>
              </a:rPr>
              <a:t>　</a:t>
            </a:r>
            <a:endParaRPr lang="en-US" altLang="ja-JP" sz="1400" dirty="0" smtClean="0">
              <a:latin typeface="HGP明朝B" panose="02020800000000000000" pitchFamily="18" charset="-128"/>
              <a:ea typeface="HGP明朝B" panose="02020800000000000000" pitchFamily="18" charset="-128"/>
            </a:endParaRPr>
          </a:p>
          <a:p>
            <a:pPr eaLnBrk="1" hangingPunct="1">
              <a:spcBef>
                <a:spcPct val="0"/>
              </a:spcBef>
              <a:buFontTx/>
              <a:buNone/>
            </a:pPr>
            <a:r>
              <a:rPr lang="ja-JP" altLang="en-US" sz="1400" dirty="0">
                <a:latin typeface="HGP明朝B" panose="02020800000000000000" pitchFamily="18" charset="-128"/>
                <a:ea typeface="HGP明朝B" panose="02020800000000000000" pitchFamily="18" charset="-128"/>
              </a:rPr>
              <a:t>　</a:t>
            </a:r>
            <a:r>
              <a:rPr lang="ja-JP" altLang="en-US" sz="1400" dirty="0" smtClean="0">
                <a:latin typeface="HGP明朝B" panose="02020800000000000000" pitchFamily="18" charset="-128"/>
                <a:ea typeface="HGP明朝B" panose="02020800000000000000" pitchFamily="18" charset="-128"/>
              </a:rPr>
              <a:t>本競技会の</a:t>
            </a:r>
            <a:r>
              <a:rPr lang="ja-JP" altLang="en-US" sz="1400" dirty="0">
                <a:latin typeface="HGP明朝B" panose="02020800000000000000" pitchFamily="18" charset="-128"/>
                <a:ea typeface="HGP明朝B" panose="02020800000000000000" pitchFamily="18" charset="-128"/>
              </a:rPr>
              <a:t>開催の</a:t>
            </a:r>
            <a:r>
              <a:rPr lang="ja-JP" altLang="en-US" sz="1400" dirty="0" smtClean="0">
                <a:latin typeface="HGP明朝B" panose="02020800000000000000" pitchFamily="18" charset="-128"/>
                <a:ea typeface="HGP明朝B" panose="02020800000000000000" pitchFamily="18" charset="-128"/>
              </a:rPr>
              <a:t>目的は</a:t>
            </a:r>
            <a:endParaRPr lang="ja-JP" altLang="en-US" sz="1400" dirty="0">
              <a:latin typeface="HGP明朝B" panose="02020800000000000000" pitchFamily="18" charset="-128"/>
              <a:ea typeface="HGP明朝B" panose="02020800000000000000" pitchFamily="18" charset="-128"/>
            </a:endParaRPr>
          </a:p>
          <a:p>
            <a:pPr eaLnBrk="1" hangingPunct="1">
              <a:spcBef>
                <a:spcPct val="0"/>
              </a:spcBef>
              <a:buFontTx/>
              <a:buNone/>
            </a:pPr>
            <a:endParaRPr lang="ja-JP" altLang="en-US" sz="1400" dirty="0" smtClean="0">
              <a:solidFill>
                <a:schemeClr val="tx2"/>
              </a:solidFill>
              <a:latin typeface="HGP明朝B" panose="02020800000000000000" pitchFamily="18" charset="-128"/>
              <a:ea typeface="HGP明朝B" panose="02020800000000000000" pitchFamily="18" charset="-128"/>
            </a:endParaRPr>
          </a:p>
          <a:p>
            <a:pPr marL="285750" algn="just">
              <a:spcBef>
                <a:spcPct val="0"/>
              </a:spcBef>
              <a:buFont typeface="Wingdings" panose="05000000000000000000" pitchFamily="2" charset="2"/>
              <a:buChar char="Ø"/>
            </a:pPr>
            <a:r>
              <a:rPr lang="ja-JP" altLang="en-US" sz="1400" dirty="0" smtClean="0">
                <a:latin typeface="HGP明朝B" panose="02020800000000000000" pitchFamily="18" charset="-128"/>
                <a:ea typeface="HGP明朝B" panose="02020800000000000000" pitchFamily="18" charset="-128"/>
              </a:rPr>
              <a:t>全国の学生チーム、学生カーターとの交流を深める。</a:t>
            </a:r>
          </a:p>
          <a:p>
            <a:pPr marL="285750">
              <a:spcBef>
                <a:spcPct val="0"/>
              </a:spcBef>
              <a:buFont typeface="Wingdings" panose="05000000000000000000" pitchFamily="2" charset="2"/>
              <a:buChar char="Ø"/>
            </a:pPr>
            <a:endParaRPr lang="ja-JP" altLang="en-US" sz="1400" dirty="0">
              <a:latin typeface="HGP明朝B" panose="02020800000000000000" pitchFamily="18" charset="-128"/>
              <a:ea typeface="HGP明朝B" panose="02020800000000000000" pitchFamily="18" charset="-128"/>
            </a:endParaRPr>
          </a:p>
          <a:p>
            <a:pPr marL="285750">
              <a:spcBef>
                <a:spcPct val="0"/>
              </a:spcBef>
              <a:buFont typeface="Wingdings" panose="05000000000000000000" pitchFamily="2" charset="2"/>
              <a:buChar char="Ø"/>
            </a:pPr>
            <a:r>
              <a:rPr lang="ja-JP" altLang="en-US" sz="1400" dirty="0" smtClean="0">
                <a:latin typeface="HGP明朝B" panose="02020800000000000000" pitchFamily="18" charset="-128"/>
                <a:ea typeface="HGP明朝B" panose="02020800000000000000" pitchFamily="18" charset="-128"/>
              </a:rPr>
              <a:t>本競技会</a:t>
            </a:r>
            <a:r>
              <a:rPr lang="ja-JP" altLang="en-US" sz="1400" dirty="0">
                <a:latin typeface="HGP明朝B" panose="02020800000000000000" pitchFamily="18" charset="-128"/>
                <a:ea typeface="HGP明朝B" panose="02020800000000000000" pitchFamily="18" charset="-128"/>
              </a:rPr>
              <a:t>を学生カーターの日本一を決める大会と位置づけ、目標となる</a:t>
            </a:r>
            <a:r>
              <a:rPr lang="ja-JP" altLang="en-US" sz="1400" dirty="0" smtClean="0">
                <a:latin typeface="HGP明朝B" panose="02020800000000000000" pitchFamily="18" charset="-128"/>
                <a:ea typeface="HGP明朝B" panose="02020800000000000000" pitchFamily="18" charset="-128"/>
              </a:rPr>
              <a:t>に相応しい</a:t>
            </a:r>
            <a:r>
              <a:rPr lang="ja-JP" altLang="en-US" sz="1400" dirty="0">
                <a:latin typeface="HGP明朝B" panose="02020800000000000000" pitchFamily="18" charset="-128"/>
                <a:ea typeface="HGP明朝B" panose="02020800000000000000" pitchFamily="18" charset="-128"/>
              </a:rPr>
              <a:t>大会にする</a:t>
            </a:r>
            <a:r>
              <a:rPr lang="ja-JP" altLang="en-US" sz="1400" dirty="0" smtClean="0">
                <a:latin typeface="HGP明朝B" panose="02020800000000000000" pitchFamily="18" charset="-128"/>
                <a:ea typeface="HGP明朝B" panose="02020800000000000000" pitchFamily="18" charset="-128"/>
              </a:rPr>
              <a:t>ことに</a:t>
            </a:r>
            <a:r>
              <a:rPr lang="ja-JP" altLang="en-US" sz="1400" dirty="0">
                <a:latin typeface="HGP明朝B" panose="02020800000000000000" pitchFamily="18" charset="-128"/>
                <a:ea typeface="HGP明朝B" panose="02020800000000000000" pitchFamily="18" charset="-128"/>
              </a:rPr>
              <a:t>より</a:t>
            </a:r>
            <a:r>
              <a:rPr lang="ja-JP" altLang="en-US" sz="1400" dirty="0" smtClean="0">
                <a:latin typeface="HGP明朝B" panose="02020800000000000000" pitchFamily="18" charset="-128"/>
                <a:ea typeface="HGP明朝B" panose="02020800000000000000" pitchFamily="18" charset="-128"/>
              </a:rPr>
              <a:t>、　　　</a:t>
            </a:r>
            <a:endParaRPr lang="en-US" altLang="ja-JP" sz="1400" dirty="0" smtClean="0">
              <a:latin typeface="HGP明朝B" panose="02020800000000000000" pitchFamily="18" charset="-128"/>
              <a:ea typeface="HGP明朝B" panose="02020800000000000000" pitchFamily="18" charset="-128"/>
            </a:endParaRPr>
          </a:p>
          <a:p>
            <a:pPr marL="285750">
              <a:spcBef>
                <a:spcPct val="0"/>
              </a:spcBef>
              <a:buNone/>
            </a:pPr>
            <a:r>
              <a:rPr lang="ja-JP" altLang="en-US" sz="1400" dirty="0">
                <a:latin typeface="HGP明朝B" panose="02020800000000000000" pitchFamily="18" charset="-128"/>
                <a:ea typeface="HGP明朝B" panose="02020800000000000000" pitchFamily="18" charset="-128"/>
              </a:rPr>
              <a:t>　</a:t>
            </a:r>
            <a:r>
              <a:rPr lang="ja-JP" altLang="en-US" sz="1400" dirty="0" smtClean="0">
                <a:latin typeface="HGP明朝B" panose="02020800000000000000" pitchFamily="18" charset="-128"/>
                <a:ea typeface="HGP明朝B" panose="02020800000000000000" pitchFamily="18" charset="-128"/>
              </a:rPr>
              <a:t>学生</a:t>
            </a:r>
            <a:r>
              <a:rPr lang="ja-JP" altLang="en-US" sz="1400" dirty="0">
                <a:latin typeface="HGP明朝B" panose="02020800000000000000" pitchFamily="18" charset="-128"/>
                <a:ea typeface="HGP明朝B" panose="02020800000000000000" pitchFamily="18" charset="-128"/>
              </a:rPr>
              <a:t>カーターのレベルアップをはかる。</a:t>
            </a:r>
          </a:p>
          <a:p>
            <a:pPr marL="285750">
              <a:spcBef>
                <a:spcPct val="0"/>
              </a:spcBef>
              <a:buFont typeface="Wingdings" panose="05000000000000000000" pitchFamily="2" charset="2"/>
              <a:buChar char="Ø"/>
            </a:pPr>
            <a:endParaRPr lang="ja-JP" altLang="en-US" sz="1400" dirty="0">
              <a:latin typeface="HGP明朝B" panose="02020800000000000000" pitchFamily="18" charset="-128"/>
              <a:ea typeface="HGP明朝B" panose="02020800000000000000" pitchFamily="18" charset="-128"/>
            </a:endParaRPr>
          </a:p>
          <a:p>
            <a:pPr marL="285750">
              <a:spcBef>
                <a:spcPct val="0"/>
              </a:spcBef>
              <a:buFont typeface="Wingdings" panose="05000000000000000000" pitchFamily="2" charset="2"/>
              <a:buChar char="Ø"/>
            </a:pPr>
            <a:r>
              <a:rPr lang="ja-JP" altLang="en-US" sz="1400" dirty="0" smtClean="0">
                <a:latin typeface="HGP明朝B" panose="02020800000000000000" pitchFamily="18" charset="-128"/>
                <a:ea typeface="HGP明朝B" panose="02020800000000000000" pitchFamily="18" charset="-128"/>
              </a:rPr>
              <a:t>一般の学生が、カートの存在とその素晴らしさを知るきっかけを提供し、より幅広いカートの普及に貢献し、　</a:t>
            </a:r>
            <a:endParaRPr lang="en-US" altLang="ja-JP" sz="1400" dirty="0" smtClean="0">
              <a:latin typeface="HGP明朝B" panose="02020800000000000000" pitchFamily="18" charset="-128"/>
              <a:ea typeface="HGP明朝B" panose="02020800000000000000" pitchFamily="18" charset="-128"/>
            </a:endParaRPr>
          </a:p>
          <a:p>
            <a:pPr marL="285750">
              <a:spcBef>
                <a:spcPct val="0"/>
              </a:spcBef>
              <a:buNone/>
            </a:pPr>
            <a:r>
              <a:rPr lang="ja-JP" altLang="en-US" sz="1400" dirty="0">
                <a:latin typeface="HGP明朝B" panose="02020800000000000000" pitchFamily="18" charset="-128"/>
                <a:ea typeface="HGP明朝B" panose="02020800000000000000" pitchFamily="18" charset="-128"/>
              </a:rPr>
              <a:t>　</a:t>
            </a:r>
            <a:r>
              <a:rPr lang="ja-JP" altLang="en-US" sz="1400" dirty="0" smtClean="0">
                <a:latin typeface="HGP明朝B" panose="02020800000000000000" pitchFamily="18" charset="-128"/>
                <a:ea typeface="HGP明朝B" panose="02020800000000000000" pitchFamily="18" charset="-128"/>
              </a:rPr>
              <a:t>若い世代のカートの復興と発展を目指す。</a:t>
            </a:r>
          </a:p>
          <a:p>
            <a:pPr>
              <a:spcBef>
                <a:spcPct val="0"/>
              </a:spcBef>
              <a:buFontTx/>
              <a:buNone/>
            </a:pPr>
            <a:endParaRPr lang="en-US" altLang="ja-JP" sz="1400" dirty="0">
              <a:latin typeface="HGP明朝B" panose="02020800000000000000" pitchFamily="18" charset="-128"/>
              <a:ea typeface="HGP明朝B" panose="02020800000000000000" pitchFamily="18" charset="-128"/>
            </a:endParaRPr>
          </a:p>
          <a:p>
            <a:pPr>
              <a:spcBef>
                <a:spcPct val="0"/>
              </a:spcBef>
              <a:buFontTx/>
              <a:buNone/>
            </a:pPr>
            <a:r>
              <a:rPr lang="ja-JP" altLang="en-US" sz="1400" dirty="0">
                <a:latin typeface="HGP明朝B" panose="02020800000000000000" pitchFamily="18" charset="-128"/>
                <a:ea typeface="HGP明朝B" panose="02020800000000000000" pitchFamily="18" charset="-128"/>
              </a:rPr>
              <a:t>　</a:t>
            </a:r>
            <a:r>
              <a:rPr lang="ja-JP" altLang="en-US" sz="1400" dirty="0" smtClean="0">
                <a:latin typeface="HGP明朝B" panose="02020800000000000000" pitchFamily="18" charset="-128"/>
                <a:ea typeface="HGP明朝B" panose="02020800000000000000" pitchFamily="18" charset="-128"/>
              </a:rPr>
              <a:t>本競技会</a:t>
            </a:r>
            <a:r>
              <a:rPr lang="ja-JP" altLang="en-US" sz="1400" dirty="0">
                <a:latin typeface="HGP明朝B" panose="02020800000000000000" pitchFamily="18" charset="-128"/>
                <a:ea typeface="HGP明朝B" panose="02020800000000000000" pitchFamily="18" charset="-128"/>
              </a:rPr>
              <a:t>を開催し成功させることにより、学生のカート活動が広く社会的に認知され、多くの方々に注目していただけるように努める。</a:t>
            </a:r>
          </a:p>
          <a:p>
            <a:pPr algn="just" eaLnBrk="1" hangingPunct="1">
              <a:spcBef>
                <a:spcPct val="50000"/>
              </a:spcBef>
              <a:buFontTx/>
              <a:buNone/>
            </a:pPr>
            <a:r>
              <a:rPr lang="ja-JP" altLang="en-US" sz="1400" dirty="0">
                <a:latin typeface="HGP明朝B" panose="02020800000000000000" pitchFamily="18" charset="-128"/>
                <a:ea typeface="HGP明朝B" panose="02020800000000000000" pitchFamily="18" charset="-128"/>
              </a:rPr>
              <a:t>　</a:t>
            </a:r>
            <a:r>
              <a:rPr lang="ja-JP" altLang="en-US" sz="1400" dirty="0" smtClean="0">
                <a:latin typeface="HGP明朝B" panose="02020800000000000000" pitchFamily="18" charset="-128"/>
                <a:ea typeface="HGP明朝B" panose="02020800000000000000" pitchFamily="18" charset="-128"/>
              </a:rPr>
              <a:t>以上</a:t>
            </a:r>
            <a:r>
              <a:rPr lang="ja-JP" altLang="en-US" sz="1400" dirty="0">
                <a:latin typeface="HGP明朝B" panose="02020800000000000000" pitchFamily="18" charset="-128"/>
                <a:ea typeface="HGP明朝B" panose="02020800000000000000" pitchFamily="18" charset="-128"/>
              </a:rPr>
              <a:t>の項目を柱とし、学生のカート活動・若い世代のレース活動を</a:t>
            </a:r>
            <a:r>
              <a:rPr lang="ja-JP" altLang="en-US" sz="1400" dirty="0" smtClean="0">
                <a:latin typeface="HGP明朝B" panose="02020800000000000000" pitchFamily="18" charset="-128"/>
                <a:ea typeface="HGP明朝B" panose="02020800000000000000" pitchFamily="18" charset="-128"/>
              </a:rPr>
              <a:t>盛り上げて</a:t>
            </a:r>
            <a:endParaRPr lang="en-US" altLang="ja-JP" sz="1400" dirty="0" smtClean="0">
              <a:latin typeface="HGP明朝B" panose="02020800000000000000" pitchFamily="18" charset="-128"/>
              <a:ea typeface="HGP明朝B" panose="02020800000000000000" pitchFamily="18" charset="-128"/>
            </a:endParaRPr>
          </a:p>
          <a:p>
            <a:pPr algn="just" eaLnBrk="1" hangingPunct="1">
              <a:spcBef>
                <a:spcPct val="50000"/>
              </a:spcBef>
              <a:buFontTx/>
              <a:buNone/>
            </a:pPr>
            <a:r>
              <a:rPr lang="ja-JP" altLang="en-US" sz="1400" dirty="0" smtClean="0">
                <a:latin typeface="HGP明朝B" panose="02020800000000000000" pitchFamily="18" charset="-128"/>
                <a:ea typeface="HGP明朝B" panose="02020800000000000000" pitchFamily="18" charset="-128"/>
              </a:rPr>
              <a:t>ゆくことを目指しています。レーシングカートがより社会的に認知され、スポーツ</a:t>
            </a:r>
            <a:endParaRPr lang="en-US" altLang="ja-JP" sz="1400" dirty="0" smtClean="0">
              <a:latin typeface="HGP明朝B" panose="02020800000000000000" pitchFamily="18" charset="-128"/>
              <a:ea typeface="HGP明朝B" panose="02020800000000000000" pitchFamily="18" charset="-128"/>
            </a:endParaRPr>
          </a:p>
          <a:p>
            <a:pPr algn="just" eaLnBrk="1" hangingPunct="1">
              <a:spcBef>
                <a:spcPct val="50000"/>
              </a:spcBef>
              <a:buFontTx/>
              <a:buNone/>
            </a:pPr>
            <a:r>
              <a:rPr lang="ja-JP" altLang="en-US" sz="1400" dirty="0" smtClean="0">
                <a:latin typeface="HGP明朝B" panose="02020800000000000000" pitchFamily="18" charset="-128"/>
                <a:ea typeface="HGP明朝B" panose="02020800000000000000" pitchFamily="18" charset="-128"/>
              </a:rPr>
              <a:t>やレジャーとして普及すること、それによってモータースポーツの正しい理解が</a:t>
            </a:r>
            <a:endParaRPr lang="en-US" altLang="ja-JP" sz="1400" dirty="0" smtClean="0">
              <a:latin typeface="HGP明朝B" panose="02020800000000000000" pitchFamily="18" charset="-128"/>
              <a:ea typeface="HGP明朝B" panose="02020800000000000000" pitchFamily="18" charset="-128"/>
            </a:endParaRPr>
          </a:p>
          <a:p>
            <a:pPr algn="just" eaLnBrk="1" hangingPunct="1">
              <a:spcBef>
                <a:spcPct val="50000"/>
              </a:spcBef>
              <a:buFontTx/>
              <a:buNone/>
            </a:pPr>
            <a:r>
              <a:rPr lang="ja-JP" altLang="en-US" sz="1400" dirty="0" smtClean="0">
                <a:latin typeface="HGP明朝B" panose="02020800000000000000" pitchFamily="18" charset="-128"/>
                <a:ea typeface="HGP明朝B" panose="02020800000000000000" pitchFamily="18" charset="-128"/>
              </a:rPr>
              <a:t>浸透し、自動車大国である日本の文化として根付いていくことの一助となること</a:t>
            </a:r>
            <a:endParaRPr lang="en-US" altLang="ja-JP" sz="1400" dirty="0" smtClean="0">
              <a:latin typeface="HGP明朝B" panose="02020800000000000000" pitchFamily="18" charset="-128"/>
              <a:ea typeface="HGP明朝B" panose="02020800000000000000" pitchFamily="18" charset="-128"/>
            </a:endParaRPr>
          </a:p>
          <a:p>
            <a:pPr algn="just" eaLnBrk="1" hangingPunct="1">
              <a:spcBef>
                <a:spcPct val="50000"/>
              </a:spcBef>
              <a:buFontTx/>
              <a:buNone/>
            </a:pPr>
            <a:r>
              <a:rPr lang="ja-JP" altLang="en-US" sz="1400" dirty="0" smtClean="0">
                <a:latin typeface="HGP明朝B" panose="02020800000000000000" pitchFamily="18" charset="-128"/>
                <a:ea typeface="HGP明朝B" panose="02020800000000000000" pitchFamily="18" charset="-128"/>
              </a:rPr>
              <a:t>を目標としています。</a:t>
            </a:r>
            <a:endParaRPr lang="ja-JP" altLang="en-US" sz="1400" dirty="0" smtClean="0">
              <a:solidFill>
                <a:schemeClr val="tx2"/>
              </a:solidFill>
              <a:latin typeface="HGP明朝B" panose="02020800000000000000" pitchFamily="18" charset="-128"/>
              <a:ea typeface="HGP明朝B" panose="02020800000000000000" pitchFamily="18" charset="-128"/>
            </a:endParaRPr>
          </a:p>
          <a:p>
            <a:pPr eaLnBrk="1" hangingPunct="1">
              <a:spcBef>
                <a:spcPct val="0"/>
              </a:spcBef>
              <a:buFontTx/>
              <a:buNone/>
            </a:pPr>
            <a:endParaRPr lang="en-US" altLang="ja-JP" sz="1400" dirty="0">
              <a:solidFill>
                <a:schemeClr val="tx2"/>
              </a:solidFill>
              <a:latin typeface="Century" panose="02040604050505020304" pitchFamily="18" charset="0"/>
              <a:ea typeface="ＭＳ ゴシック" panose="020B0609070205080204" pitchFamily="49"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0272" y="4558721"/>
            <a:ext cx="2441053" cy="1704056"/>
          </a:xfrm>
          <a:prstGeom prst="rect">
            <a:avLst/>
          </a:prstGeom>
        </p:spPr>
      </p:pic>
    </p:spTree>
    <p:extLst>
      <p:ext uri="{BB962C8B-B14F-4D97-AF65-F5344CB8AC3E}">
        <p14:creationId xmlns:p14="http://schemas.microsoft.com/office/powerpoint/2010/main" val="2777462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大会概要</a:t>
            </a:r>
            <a:endParaRPr kumimoji="1" lang="ja-JP" altLang="en-US" dirty="0"/>
          </a:p>
        </p:txBody>
      </p:sp>
      <p:sp>
        <p:nvSpPr>
          <p:cNvPr id="5" name="Text Box 4"/>
          <p:cNvSpPr txBox="1">
            <a:spLocks noChangeArrowheads="1"/>
          </p:cNvSpPr>
          <p:nvPr/>
        </p:nvSpPr>
        <p:spPr bwMode="auto">
          <a:xfrm>
            <a:off x="892905" y="1438575"/>
            <a:ext cx="832010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600" dirty="0">
                <a:latin typeface="Century" panose="02040604050505020304" pitchFamily="18" charset="0"/>
                <a:ea typeface="ＭＳ ゴシック" panose="020B0609070205080204" pitchFamily="49" charset="-128"/>
              </a:rPr>
              <a:t>■</a:t>
            </a:r>
            <a:r>
              <a:rPr lang="ja-JP" altLang="en-US" sz="1600" dirty="0">
                <a:latin typeface="Century" panose="02040604050505020304" pitchFamily="18" charset="0"/>
                <a:ea typeface="ＭＳ ゴシック" panose="020B0609070205080204" pitchFamily="49" charset="-128"/>
              </a:rPr>
              <a:t>大会名称　　　２０１９</a:t>
            </a:r>
            <a:r>
              <a:rPr lang="ja-JP" altLang="en-US" sz="1600" dirty="0" smtClean="0">
                <a:latin typeface="Century" panose="02040604050505020304" pitchFamily="18" charset="0"/>
                <a:ea typeface="ＭＳ ゴシック" panose="020B0609070205080204" pitchFamily="49" charset="-128"/>
              </a:rPr>
              <a:t>年</a:t>
            </a: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第２４回 </a:t>
            </a:r>
            <a:r>
              <a:rPr lang="en-US" altLang="ja-JP" sz="1600" dirty="0" smtClean="0">
                <a:latin typeface="Century" panose="02040604050505020304" pitchFamily="18" charset="0"/>
                <a:ea typeface="ＭＳ ゴシック" panose="020B0609070205080204" pitchFamily="49" charset="-128"/>
              </a:rPr>
              <a:t>L.I.K. </a:t>
            </a:r>
            <a:r>
              <a:rPr lang="ja-JP" altLang="en-US" sz="1600" dirty="0">
                <a:latin typeface="Century" panose="02040604050505020304" pitchFamily="18" charset="0"/>
                <a:ea typeface="ＭＳ ゴシック" panose="020B0609070205080204" pitchFamily="49" charset="-128"/>
              </a:rPr>
              <a:t>全国学生カート選手権</a:t>
            </a:r>
          </a:p>
          <a:p>
            <a:pPr eaLnBrk="1" hangingPunct="1">
              <a:spcBef>
                <a:spcPct val="0"/>
              </a:spcBef>
              <a:buFontTx/>
              <a:buNone/>
            </a:pP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■開催場所　　　スポーツランド</a:t>
            </a:r>
            <a:r>
              <a:rPr lang="en-US" altLang="ja-JP" sz="1600" dirty="0" smtClean="0">
                <a:latin typeface="Century" panose="02040604050505020304" pitchFamily="18" charset="0"/>
                <a:ea typeface="ＭＳ ゴシック" panose="020B0609070205080204" pitchFamily="49" charset="-128"/>
              </a:rPr>
              <a:t>SUGO</a:t>
            </a:r>
            <a:r>
              <a:rPr lang="ja-JP" altLang="en-US" sz="1600" dirty="0" smtClean="0">
                <a:latin typeface="Century" panose="02040604050505020304" pitchFamily="18" charset="0"/>
                <a:ea typeface="ＭＳ ゴシック" panose="020B0609070205080204" pitchFamily="49" charset="-128"/>
              </a:rPr>
              <a:t>西コース</a:t>
            </a:r>
            <a:r>
              <a:rPr lang="ja-JP" altLang="en-US" sz="1600" dirty="0">
                <a:latin typeface="Century" panose="02040604050505020304" pitchFamily="18" charset="0"/>
                <a:ea typeface="ＭＳ ゴシック" panose="020B0609070205080204" pitchFamily="49" charset="-128"/>
              </a:rPr>
              <a:t>　　　　　　　　</a:t>
            </a:r>
            <a:endParaRPr lang="en-US" altLang="ja-JP"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a:t>
            </a:r>
            <a:r>
              <a:rPr lang="ja-JP" altLang="en-US" sz="1600" dirty="0">
                <a:latin typeface="Century" panose="02040604050505020304" pitchFamily="18" charset="0"/>
                <a:ea typeface="ＭＳ ゴシック" panose="020B0609070205080204" pitchFamily="49" charset="-128"/>
              </a:rPr>
              <a:t>９８９－１３０１　宮城県</a:t>
            </a:r>
            <a:r>
              <a:rPr lang="ja-JP" altLang="en-US" sz="1600" dirty="0" smtClean="0">
                <a:latin typeface="Century" panose="02040604050505020304" pitchFamily="18" charset="0"/>
                <a:ea typeface="ＭＳ ゴシック" panose="020B0609070205080204" pitchFamily="49" charset="-128"/>
              </a:rPr>
              <a:t>柴田郡村田町菅生６－１</a:t>
            </a:r>
            <a:endParaRPr lang="en-US" altLang="ja-JP" sz="1600" dirty="0">
              <a:latin typeface="Century" panose="02040604050505020304" pitchFamily="18" charset="0"/>
              <a:ea typeface="ＭＳ ゴシック" panose="020B0609070205080204" pitchFamily="49" charset="-128"/>
            </a:endParaRPr>
          </a:p>
          <a:p>
            <a:pPr eaLnBrk="1" hangingPunct="1">
              <a:spcBef>
                <a:spcPct val="0"/>
              </a:spcBef>
              <a:buFontTx/>
              <a:buNone/>
            </a:pP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■大会日程　　　８月</a:t>
            </a:r>
            <a:r>
              <a:rPr lang="ja-JP" altLang="en-US" sz="1600" dirty="0" smtClean="0">
                <a:latin typeface="Century" panose="02040604050505020304" pitchFamily="18" charset="0"/>
                <a:ea typeface="ＭＳ ゴシック" panose="020B0609070205080204" pitchFamily="49" charset="-128"/>
              </a:rPr>
              <a:t>１４日（水）</a:t>
            </a:r>
            <a:r>
              <a:rPr lang="ja-JP" altLang="en-US" sz="1600" dirty="0">
                <a:latin typeface="Century" panose="02040604050505020304" pitchFamily="18" charset="0"/>
                <a:ea typeface="ＭＳ ゴシック" panose="020B0609070205080204" pitchFamily="49" charset="-128"/>
              </a:rPr>
              <a:t>前日</a:t>
            </a:r>
            <a:r>
              <a:rPr lang="ja-JP" altLang="en-US" sz="1600" dirty="0" smtClean="0">
                <a:latin typeface="Century" panose="02040604050505020304" pitchFamily="18" charset="0"/>
                <a:ea typeface="ＭＳ ゴシック" panose="020B0609070205080204" pitchFamily="49" charset="-128"/>
              </a:rPr>
              <a:t>走行　</a:t>
            </a:r>
            <a:endParaRPr lang="en-US" altLang="ja-JP"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１５日（木）大会</a:t>
            </a: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■主催　　　　　</a:t>
            </a:r>
            <a:r>
              <a:rPr lang="ja-JP" altLang="en-US" sz="1600" dirty="0" smtClean="0">
                <a:latin typeface="Century" panose="02040604050505020304" pitchFamily="18" charset="0"/>
                <a:ea typeface="ＭＳ ゴシック" panose="020B0609070205080204" pitchFamily="49" charset="-128"/>
              </a:rPr>
              <a:t>全国</a:t>
            </a:r>
            <a:r>
              <a:rPr lang="ja-JP" altLang="en-US" sz="1600" dirty="0">
                <a:latin typeface="Century" panose="02040604050505020304" pitchFamily="18" charset="0"/>
                <a:ea typeface="ＭＳ ゴシック" panose="020B0609070205080204" pitchFamily="49" charset="-128"/>
              </a:rPr>
              <a:t>大学カート連盟</a:t>
            </a:r>
            <a:r>
              <a:rPr lang="en-US" altLang="ja-JP" sz="1600" dirty="0">
                <a:latin typeface="Century" panose="02040604050505020304" pitchFamily="18" charset="0"/>
                <a:ea typeface="ＭＳ ゴシック" panose="020B0609070205080204" pitchFamily="49" charset="-128"/>
              </a:rPr>
              <a:t>(L.I.K.)</a:t>
            </a: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　主管：</a:t>
            </a:r>
            <a:r>
              <a:rPr lang="ja-JP" altLang="en-US" sz="1600" dirty="0">
                <a:latin typeface="Century" panose="02040604050505020304" pitchFamily="18" charset="0"/>
                <a:ea typeface="ＭＳ ゴシック" panose="020B0609070205080204" pitchFamily="49" charset="-128"/>
              </a:rPr>
              <a:t>東北</a:t>
            </a:r>
            <a:r>
              <a:rPr lang="ja-JP" altLang="en-US" sz="1600" dirty="0" smtClean="0">
                <a:latin typeface="Century" panose="02040604050505020304" pitchFamily="18" charset="0"/>
                <a:ea typeface="ＭＳ ゴシック" panose="020B0609070205080204" pitchFamily="49" charset="-128"/>
              </a:rPr>
              <a:t>大学・東北学院大学</a:t>
            </a:r>
            <a:endParaRPr lang="en-US" altLang="ja-JP" sz="1600" dirty="0" smtClean="0">
              <a:latin typeface="Century" panose="02040604050505020304" pitchFamily="18" charset="0"/>
              <a:ea typeface="ＭＳ ゴシック" panose="020B0609070205080204" pitchFamily="49" charset="-128"/>
            </a:endParaRPr>
          </a:p>
          <a:p>
            <a:pPr eaLnBrk="1" hangingPunct="1">
              <a:spcBef>
                <a:spcPct val="0"/>
              </a:spcBef>
              <a:buFontTx/>
              <a:buNone/>
            </a:pPr>
            <a:r>
              <a:rPr lang="en-US" altLang="ja-JP" sz="1600" dirty="0">
                <a:latin typeface="Century" panose="02040604050505020304" pitchFamily="18" charset="0"/>
                <a:ea typeface="ＭＳ ゴシック" panose="020B0609070205080204" pitchFamily="49" charset="-128"/>
              </a:rPr>
              <a:t>	 </a:t>
            </a:r>
            <a:r>
              <a:rPr lang="en-US" altLang="ja-JP" sz="1600" dirty="0" smtClean="0">
                <a:latin typeface="Century" panose="02040604050505020304" pitchFamily="18" charset="0"/>
                <a:ea typeface="ＭＳ ゴシック" panose="020B0609070205080204" pitchFamily="49" charset="-128"/>
              </a:rPr>
              <a:t>         </a:t>
            </a:r>
            <a:endParaRPr lang="en-US" altLang="ja-JP"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smtClean="0">
                <a:latin typeface="Century" panose="02040604050505020304" pitchFamily="18" charset="0"/>
                <a:ea typeface="ＭＳ ゴシック" panose="020B0609070205080204" pitchFamily="49" charset="-128"/>
              </a:rPr>
              <a:t>　</a:t>
            </a: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■参加資格　　</a:t>
            </a:r>
            <a:r>
              <a:rPr lang="ja-JP" altLang="en-US" sz="1600" dirty="0" smtClean="0">
                <a:latin typeface="Century" panose="02040604050505020304" pitchFamily="18" charset="0"/>
                <a:ea typeface="ＭＳ ゴシック" panose="020B0609070205080204" pitchFamily="49" charset="-128"/>
              </a:rPr>
              <a:t>・１８歳</a:t>
            </a:r>
            <a:r>
              <a:rPr lang="ja-JP" altLang="en-US" sz="1600" dirty="0">
                <a:latin typeface="Century" panose="02040604050505020304" pitchFamily="18" charset="0"/>
                <a:ea typeface="ＭＳ ゴシック" panose="020B0609070205080204" pitchFamily="49" charset="-128"/>
              </a:rPr>
              <a:t>以上の大学生、大学院生、短大生、専門学校生などの学生</a:t>
            </a:r>
            <a:r>
              <a:rPr lang="ja-JP" altLang="en-US" sz="1600" dirty="0" smtClean="0">
                <a:latin typeface="Century" panose="02040604050505020304" pitchFamily="18" charset="0"/>
                <a:ea typeface="ＭＳ ゴシック" panose="020B0609070205080204" pitchFamily="49" charset="-128"/>
              </a:rPr>
              <a:t>と</a:t>
            </a:r>
            <a:endParaRPr lang="en-US" altLang="ja-JP" sz="1600" dirty="0" smtClean="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smtClean="0">
                <a:latin typeface="Century" panose="02040604050505020304" pitchFamily="18" charset="0"/>
                <a:ea typeface="ＭＳ ゴシック" panose="020B0609070205080204" pitchFamily="49" charset="-128"/>
              </a:rPr>
              <a:t>　　　　　　　　その</a:t>
            </a:r>
            <a:r>
              <a:rPr lang="en-US" altLang="ja-JP" sz="1600" dirty="0">
                <a:latin typeface="Century" panose="02040604050505020304" pitchFamily="18" charset="0"/>
                <a:ea typeface="ＭＳ ゴシック" panose="020B0609070205080204" pitchFamily="49" charset="-128"/>
              </a:rPr>
              <a:t>OB</a:t>
            </a:r>
            <a:r>
              <a:rPr lang="ja-JP" altLang="en-US" sz="1600" dirty="0" smtClean="0">
                <a:latin typeface="Century" panose="02040604050505020304" pitchFamily="18" charset="0"/>
                <a:ea typeface="ＭＳ ゴシック" panose="020B0609070205080204" pitchFamily="49" charset="-128"/>
              </a:rPr>
              <a:t>であること。</a:t>
            </a: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・本年</a:t>
            </a:r>
            <a:r>
              <a:rPr lang="ja-JP" altLang="en-US" sz="1600" dirty="0">
                <a:latin typeface="Century" panose="02040604050505020304" pitchFamily="18" charset="0"/>
                <a:ea typeface="ＭＳ ゴシック" panose="020B0609070205080204" pitchFamily="49" charset="-128"/>
              </a:rPr>
              <a:t>有効な</a:t>
            </a:r>
            <a:r>
              <a:rPr lang="en-US" altLang="ja-JP" sz="1600" dirty="0">
                <a:latin typeface="Century" panose="02040604050505020304" pitchFamily="18" charset="0"/>
                <a:ea typeface="ＭＳ ゴシック" panose="020B0609070205080204" pitchFamily="49" charset="-128"/>
              </a:rPr>
              <a:t>SL</a:t>
            </a:r>
            <a:r>
              <a:rPr lang="ja-JP" altLang="en-US" sz="1600" dirty="0">
                <a:latin typeface="Century" panose="02040604050505020304" pitchFamily="18" charset="0"/>
                <a:ea typeface="ＭＳ ゴシック" panose="020B0609070205080204" pitchFamily="49" charset="-128"/>
              </a:rPr>
              <a:t>ライセンスまたは</a:t>
            </a:r>
            <a:r>
              <a:rPr lang="en-US" altLang="ja-JP" sz="1600" dirty="0">
                <a:latin typeface="Century" panose="02040604050505020304" pitchFamily="18" charset="0"/>
                <a:ea typeface="ＭＳ ゴシック" panose="020B0609070205080204" pitchFamily="49" charset="-128"/>
              </a:rPr>
              <a:t>JAF</a:t>
            </a:r>
            <a:r>
              <a:rPr lang="ja-JP" altLang="en-US" sz="1600" dirty="0">
                <a:latin typeface="Century" panose="02040604050505020304" pitchFamily="18" charset="0"/>
                <a:ea typeface="ＭＳ ゴシック" panose="020B0609070205080204" pitchFamily="49" charset="-128"/>
              </a:rPr>
              <a:t>カートライセンス所持者で</a:t>
            </a:r>
            <a:r>
              <a:rPr lang="ja-JP" altLang="en-US" sz="1600" dirty="0" smtClean="0">
                <a:latin typeface="Century" panose="02040604050505020304" pitchFamily="18" charset="0"/>
                <a:ea typeface="ＭＳ ゴシック" panose="020B0609070205080204" pitchFamily="49" charset="-128"/>
              </a:rPr>
              <a:t>ある　　　　　　</a:t>
            </a:r>
            <a:endParaRPr lang="en-US" altLang="ja-JP" sz="1600" dirty="0" smtClean="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　　　　　　　こと。</a:t>
            </a: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■予想参加台数　</a:t>
            </a:r>
            <a:r>
              <a:rPr lang="en-US" altLang="ja-JP" sz="1600" dirty="0">
                <a:latin typeface="Century" panose="02040604050505020304" pitchFamily="18" charset="0"/>
                <a:ea typeface="ＭＳ ゴシック" panose="020B0609070205080204" pitchFamily="49" charset="-128"/>
              </a:rPr>
              <a:t>TIA</a:t>
            </a:r>
            <a:r>
              <a:rPr lang="ja-JP" altLang="en-US" sz="1600" dirty="0">
                <a:latin typeface="Century" panose="02040604050505020304" pitchFamily="18" charset="0"/>
                <a:ea typeface="ＭＳ ゴシック" panose="020B0609070205080204" pitchFamily="49" charset="-128"/>
              </a:rPr>
              <a:t>クラス：</a:t>
            </a:r>
            <a:r>
              <a:rPr lang="ja-JP" altLang="en-US" sz="1600" dirty="0" smtClean="0">
                <a:latin typeface="Century" panose="02040604050505020304" pitchFamily="18" charset="0"/>
                <a:ea typeface="ＭＳ ゴシック" panose="020B0609070205080204" pitchFamily="49" charset="-128"/>
              </a:rPr>
              <a:t>１０台</a:t>
            </a:r>
            <a:r>
              <a:rPr lang="ja-JP" altLang="en-US" sz="1600" dirty="0">
                <a:latin typeface="Century" panose="02040604050505020304" pitchFamily="18" charset="0"/>
                <a:ea typeface="ＭＳ ゴシック" panose="020B0609070205080204" pitchFamily="49" charset="-128"/>
              </a:rPr>
              <a:t>　</a:t>
            </a:r>
            <a:r>
              <a:rPr lang="en-US" altLang="ja-JP" sz="1600" dirty="0" smtClean="0">
                <a:latin typeface="Century" panose="02040604050505020304" pitchFamily="18" charset="0"/>
                <a:ea typeface="ＭＳ ゴシック" panose="020B0609070205080204" pitchFamily="49" charset="-128"/>
              </a:rPr>
              <a:t>FD</a:t>
            </a:r>
            <a:r>
              <a:rPr lang="ja-JP" altLang="en-US" sz="1600" dirty="0">
                <a:latin typeface="Century" panose="02040604050505020304" pitchFamily="18" charset="0"/>
                <a:ea typeface="ＭＳ ゴシック" panose="020B0609070205080204" pitchFamily="49" charset="-128"/>
              </a:rPr>
              <a:t>オープンクラス：１０台</a:t>
            </a: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en-US" altLang="ja-JP" sz="1600" dirty="0">
                <a:latin typeface="Century" panose="02040604050505020304" pitchFamily="18" charset="0"/>
                <a:ea typeface="ＭＳ ゴシック" panose="020B0609070205080204" pitchFamily="49" charset="-128"/>
              </a:rPr>
              <a:t>SS</a:t>
            </a:r>
            <a:r>
              <a:rPr lang="ja-JP" altLang="en-US" sz="1600" dirty="0">
                <a:latin typeface="Century" panose="02040604050505020304" pitchFamily="18" charset="0"/>
                <a:ea typeface="ＭＳ ゴシック" panose="020B0609070205080204" pitchFamily="49" charset="-128"/>
              </a:rPr>
              <a:t>クラス</a:t>
            </a:r>
            <a:r>
              <a:rPr lang="ja-JP" altLang="en-US" sz="1600" dirty="0" smtClean="0">
                <a:latin typeface="Century" panose="02040604050505020304" pitchFamily="18" charset="0"/>
                <a:ea typeface="ＭＳ ゴシック" panose="020B0609070205080204" pitchFamily="49" charset="-128"/>
              </a:rPr>
              <a:t>：</a:t>
            </a:r>
            <a:r>
              <a:rPr lang="en-US" altLang="ja-JP" sz="1600" dirty="0">
                <a:latin typeface="Century" panose="02040604050505020304" pitchFamily="18" charset="0"/>
                <a:ea typeface="ＭＳ ゴシック" panose="020B0609070205080204" pitchFamily="49" charset="-128"/>
              </a:rPr>
              <a:t>1</a:t>
            </a:r>
            <a:r>
              <a:rPr lang="ja-JP" altLang="en-US" sz="1600" dirty="0" smtClean="0">
                <a:latin typeface="Century" panose="02040604050505020304" pitchFamily="18" charset="0"/>
                <a:ea typeface="ＭＳ ゴシック" panose="020B0609070205080204" pitchFamily="49" charset="-128"/>
              </a:rPr>
              <a:t>０台</a:t>
            </a:r>
            <a:endParaRPr lang="ja-JP" altLang="en-US" sz="1600" dirty="0">
              <a:latin typeface="Century" panose="02040604050505020304" pitchFamily="18" charset="0"/>
              <a:ea typeface="ＭＳ ゴシック" panose="020B0609070205080204" pitchFamily="49" charset="-128"/>
            </a:endParaRPr>
          </a:p>
          <a:p>
            <a:pPr eaLnBrk="1" hangingPunct="1">
              <a:spcBef>
                <a:spcPct val="0"/>
              </a:spcBef>
              <a:buFontTx/>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計</a:t>
            </a:r>
            <a:r>
              <a:rPr lang="en-US" altLang="ja-JP" sz="1600" dirty="0">
                <a:latin typeface="Century" panose="02040604050505020304" pitchFamily="18" charset="0"/>
                <a:ea typeface="ＭＳ ゴシック" panose="020B0609070205080204" pitchFamily="49" charset="-128"/>
              </a:rPr>
              <a:t>3</a:t>
            </a:r>
            <a:r>
              <a:rPr lang="en-US" altLang="ja-JP" sz="1600" dirty="0" smtClean="0">
                <a:latin typeface="Century" panose="02040604050505020304" pitchFamily="18" charset="0"/>
                <a:ea typeface="ＭＳ ゴシック" panose="020B0609070205080204" pitchFamily="49" charset="-128"/>
              </a:rPr>
              <a:t>0</a:t>
            </a:r>
            <a:r>
              <a:rPr lang="ja-JP" altLang="en-US" sz="1600" dirty="0">
                <a:latin typeface="Century" panose="02040604050505020304" pitchFamily="18" charset="0"/>
                <a:ea typeface="ＭＳ ゴシック" panose="020B0609070205080204" pitchFamily="49" charset="-128"/>
              </a:rPr>
              <a:t>台前後を予想しております。</a:t>
            </a:r>
          </a:p>
          <a:p>
            <a:pPr>
              <a:spcBef>
                <a:spcPct val="0"/>
              </a:spcBef>
              <a:buNone/>
            </a:pPr>
            <a:r>
              <a:rPr lang="ja-JP" altLang="en-US" sz="1600" dirty="0">
                <a:latin typeface="Century" panose="02040604050505020304" pitchFamily="18" charset="0"/>
                <a:ea typeface="ＭＳ ゴシック" panose="020B0609070205080204" pitchFamily="49" charset="-128"/>
              </a:rPr>
              <a:t>　　　　　　　　</a:t>
            </a:r>
            <a:r>
              <a:rPr lang="ja-JP" altLang="en-US" sz="1600" dirty="0" smtClean="0">
                <a:latin typeface="Century" panose="02040604050505020304" pitchFamily="18" charset="0"/>
                <a:ea typeface="ＭＳ ゴシック" panose="020B0609070205080204" pitchFamily="49" charset="-128"/>
              </a:rPr>
              <a:t>また、</a:t>
            </a:r>
            <a:r>
              <a:rPr lang="ja-JP" altLang="en-US" sz="1600" dirty="0">
                <a:solidFill>
                  <a:prstClr val="black"/>
                </a:solidFill>
                <a:latin typeface="Century" panose="02040604050505020304" pitchFamily="18" charset="0"/>
                <a:ea typeface="ＭＳ ゴシック" panose="020B0609070205080204" pitchFamily="49" charset="-128"/>
              </a:rPr>
              <a:t>レンタルカートによるスプリントレースを予定しています</a:t>
            </a:r>
            <a:r>
              <a:rPr lang="ja-JP" altLang="en-US" sz="1600" dirty="0" smtClean="0">
                <a:solidFill>
                  <a:prstClr val="black"/>
                </a:solidFill>
                <a:latin typeface="Century" panose="02040604050505020304" pitchFamily="18" charset="0"/>
                <a:ea typeface="ＭＳ ゴシック" panose="020B0609070205080204" pitchFamily="49" charset="-128"/>
              </a:rPr>
              <a:t>。</a:t>
            </a:r>
            <a:endParaRPr lang="ja-JP" altLang="en-US" sz="1600" dirty="0">
              <a:solidFill>
                <a:prstClr val="black"/>
              </a:solidFill>
              <a:latin typeface="Century" panose="02040604050505020304" pitchFamily="18" charset="0"/>
              <a:ea typeface="ＭＳ ゴシック" panose="020B0609070205080204" pitchFamily="49" charset="-128"/>
            </a:endParaRPr>
          </a:p>
        </p:txBody>
      </p:sp>
    </p:spTree>
    <p:extLst>
      <p:ext uri="{BB962C8B-B14F-4D97-AF65-F5344CB8AC3E}">
        <p14:creationId xmlns:p14="http://schemas.microsoft.com/office/powerpoint/2010/main" val="54718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連盟の概要</a:t>
            </a:r>
            <a:endParaRPr kumimoji="1" lang="ja-JP" altLang="en-US" dirty="0"/>
          </a:p>
        </p:txBody>
      </p:sp>
      <p:sp>
        <p:nvSpPr>
          <p:cNvPr id="5" name="Rectangle 6"/>
          <p:cNvSpPr>
            <a:spLocks noChangeArrowheads="1"/>
          </p:cNvSpPr>
          <p:nvPr/>
        </p:nvSpPr>
        <p:spPr bwMode="auto">
          <a:xfrm>
            <a:off x="1312006" y="1686189"/>
            <a:ext cx="7391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100000"/>
              </a:spcBef>
              <a:buFontTx/>
              <a:buNone/>
            </a:pPr>
            <a:r>
              <a:rPr lang="ja-JP" altLang="en-US" sz="1600" dirty="0">
                <a:latin typeface="HGP明朝B" panose="02020800000000000000" pitchFamily="18" charset="-128"/>
                <a:ea typeface="HGP明朝B" panose="02020800000000000000" pitchFamily="18" charset="-128"/>
              </a:rPr>
              <a:t>　私たち学生の中で、学業の他にドライビングやモータースポーツに興味があるという者は、未だに少なからず存在します。しかし、自らがイベントや競技に参加している者は非常に少ないのが現状です。モータースポーツに競技者として参加するためには経済的な負担も大きいため、多くの学生がモータースポーツを叶わぬ夢と諦めている実態があります。</a:t>
            </a:r>
          </a:p>
          <a:p>
            <a:pPr eaLnBrk="1" hangingPunct="1">
              <a:spcBef>
                <a:spcPct val="0"/>
              </a:spcBef>
              <a:buFontTx/>
              <a:buNone/>
            </a:pPr>
            <a:endParaRPr lang="ja-JP" altLang="en-US" sz="1600" dirty="0">
              <a:latin typeface="HGP明朝B" panose="02020800000000000000" pitchFamily="18" charset="-128"/>
              <a:ea typeface="HGP明朝B" panose="02020800000000000000" pitchFamily="18" charset="-128"/>
            </a:endParaRPr>
          </a:p>
          <a:p>
            <a:pPr eaLnBrk="1" hangingPunct="1">
              <a:spcBef>
                <a:spcPct val="0"/>
              </a:spcBef>
              <a:buFontTx/>
              <a:buNone/>
            </a:pPr>
            <a:r>
              <a:rPr lang="ja-JP" altLang="en-US" sz="1600" dirty="0">
                <a:latin typeface="HGP明朝B" panose="02020800000000000000" pitchFamily="18" charset="-128"/>
                <a:ea typeface="HGP明朝B" panose="02020800000000000000" pitchFamily="18" charset="-128"/>
              </a:rPr>
              <a:t>　全国学生カート連盟（</a:t>
            </a:r>
            <a:r>
              <a:rPr lang="en-US" altLang="ja-JP" sz="1600" dirty="0" smtClean="0">
                <a:latin typeface="HGP明朝B" panose="02020800000000000000" pitchFamily="18" charset="-128"/>
                <a:ea typeface="HGP明朝B" panose="02020800000000000000" pitchFamily="18" charset="-128"/>
              </a:rPr>
              <a:t>L.I.K.)</a:t>
            </a:r>
            <a:r>
              <a:rPr lang="ja-JP" altLang="en-US" sz="1600" dirty="0">
                <a:latin typeface="HGP明朝B" panose="02020800000000000000" pitchFamily="18" charset="-128"/>
                <a:ea typeface="HGP明朝B" panose="02020800000000000000" pitchFamily="18" charset="-128"/>
              </a:rPr>
              <a:t>は、</a:t>
            </a:r>
            <a:r>
              <a:rPr lang="en-US" altLang="ja-JP" sz="1600" dirty="0">
                <a:latin typeface="HGP明朝B" panose="02020800000000000000" pitchFamily="18" charset="-128"/>
                <a:ea typeface="HGP明朝B" panose="02020800000000000000" pitchFamily="18" charset="-128"/>
              </a:rPr>
              <a:t>1996</a:t>
            </a:r>
            <a:r>
              <a:rPr lang="ja-JP" altLang="en-US" sz="1600" dirty="0">
                <a:latin typeface="HGP明朝B" panose="02020800000000000000" pitchFamily="18" charset="-128"/>
                <a:ea typeface="HGP明朝B" panose="02020800000000000000" pitchFamily="18" charset="-128"/>
              </a:rPr>
              <a:t>年にレーシングカートの研究者である愛知工業大学水谷充准教授をはじめ、東北大学レーシングカート部、愛知工業大学レーシングカート部が中心となって創設されました。数多くあるモータースポーツイベントの中でも比較的安価に本格的な活動ができ、モータースポーツの本質が詰まったレーシングカートを通じて、「学生相互の親睦と交流を深め、レーシングカートの普及および健全な発展を促進し、もってモータースポーツマインドの向上に寄与すること</a:t>
            </a:r>
            <a:r>
              <a:rPr lang="en-US" altLang="ja-JP" sz="1600" dirty="0">
                <a:latin typeface="HGP明朝B" panose="02020800000000000000" pitchFamily="18" charset="-128"/>
                <a:ea typeface="HGP明朝B" panose="02020800000000000000" pitchFamily="18" charset="-128"/>
              </a:rPr>
              <a:t>｣</a:t>
            </a:r>
            <a:r>
              <a:rPr lang="ja-JP" altLang="en-US" sz="1600" dirty="0">
                <a:latin typeface="HGP明朝B" panose="02020800000000000000" pitchFamily="18" charset="-128"/>
                <a:ea typeface="HGP明朝B" panose="02020800000000000000" pitchFamily="18" charset="-128"/>
              </a:rPr>
              <a:t>を目的としています。</a:t>
            </a:r>
          </a:p>
          <a:p>
            <a:pPr eaLnBrk="1" hangingPunct="1">
              <a:spcBef>
                <a:spcPct val="0"/>
              </a:spcBef>
              <a:buFontTx/>
              <a:buNone/>
            </a:pPr>
            <a:endParaRPr lang="ja-JP" altLang="en-US" sz="1600" dirty="0">
              <a:latin typeface="HGP明朝B" panose="02020800000000000000" pitchFamily="18" charset="-128"/>
              <a:ea typeface="HGP明朝B" panose="02020800000000000000" pitchFamily="18" charset="-128"/>
            </a:endParaRPr>
          </a:p>
          <a:p>
            <a:pPr eaLnBrk="1" hangingPunct="1">
              <a:spcBef>
                <a:spcPct val="0"/>
              </a:spcBef>
              <a:buFontTx/>
              <a:buNone/>
            </a:pPr>
            <a:r>
              <a:rPr lang="ja-JP" altLang="en-US" sz="1600" dirty="0">
                <a:latin typeface="HGP明朝B" panose="02020800000000000000" pitchFamily="18" charset="-128"/>
                <a:ea typeface="HGP明朝B" panose="02020800000000000000" pitchFamily="18" charset="-128"/>
              </a:rPr>
              <a:t>　</a:t>
            </a:r>
            <a:r>
              <a:rPr lang="en-US" altLang="ja-JP" sz="1600" dirty="0">
                <a:latin typeface="HGP明朝B" panose="02020800000000000000" pitchFamily="18" charset="-128"/>
                <a:ea typeface="HGP明朝B" panose="02020800000000000000" pitchFamily="18" charset="-128"/>
              </a:rPr>
              <a:t>1996</a:t>
            </a:r>
            <a:r>
              <a:rPr lang="ja-JP" altLang="en-US" sz="1600" dirty="0">
                <a:latin typeface="HGP明朝B" panose="02020800000000000000" pitchFamily="18" charset="-128"/>
                <a:ea typeface="HGP明朝B" panose="02020800000000000000" pitchFamily="18" charset="-128"/>
              </a:rPr>
              <a:t>年夏に宮城県スポーツランド</a:t>
            </a:r>
            <a:r>
              <a:rPr lang="en-US" altLang="ja-JP" sz="1600" dirty="0">
                <a:latin typeface="HGP明朝B" panose="02020800000000000000" pitchFamily="18" charset="-128"/>
                <a:ea typeface="HGP明朝B" panose="02020800000000000000" pitchFamily="18" charset="-128"/>
              </a:rPr>
              <a:t>SUGO</a:t>
            </a:r>
            <a:r>
              <a:rPr lang="ja-JP" altLang="en-US" sz="1600" dirty="0">
                <a:latin typeface="HGP明朝B" panose="02020800000000000000" pitchFamily="18" charset="-128"/>
                <a:ea typeface="HGP明朝B" panose="02020800000000000000" pitchFamily="18" charset="-128"/>
              </a:rPr>
              <a:t>国際カートコースにて全国から</a:t>
            </a:r>
            <a:r>
              <a:rPr lang="en-US" altLang="ja-JP" sz="1600" dirty="0">
                <a:latin typeface="HGP明朝B" panose="02020800000000000000" pitchFamily="18" charset="-128"/>
                <a:ea typeface="HGP明朝B" panose="02020800000000000000" pitchFamily="18" charset="-128"/>
              </a:rPr>
              <a:t>14</a:t>
            </a:r>
            <a:r>
              <a:rPr lang="ja-JP" altLang="en-US" sz="1600" dirty="0">
                <a:latin typeface="HGP明朝B" panose="02020800000000000000" pitchFamily="18" charset="-128"/>
                <a:ea typeface="HGP明朝B" panose="02020800000000000000" pitchFamily="18" charset="-128"/>
              </a:rPr>
              <a:t>大学を集め</a:t>
            </a:r>
            <a:r>
              <a:rPr lang="en-US" altLang="ja-JP" sz="1600" dirty="0">
                <a:latin typeface="HGP明朝B" panose="02020800000000000000" pitchFamily="18" charset="-128"/>
                <a:ea typeface="HGP明朝B" panose="02020800000000000000" pitchFamily="18" charset="-128"/>
              </a:rPr>
              <a:t>｢</a:t>
            </a:r>
            <a:r>
              <a:rPr lang="ja-JP" altLang="en-US" sz="1600" dirty="0">
                <a:latin typeface="HGP明朝B" panose="02020800000000000000" pitchFamily="18" charset="-128"/>
                <a:ea typeface="HGP明朝B" panose="02020800000000000000" pitchFamily="18" charset="-128"/>
              </a:rPr>
              <a:t>第</a:t>
            </a:r>
            <a:r>
              <a:rPr lang="en-US" altLang="ja-JP" sz="1600" dirty="0">
                <a:latin typeface="HGP明朝B" panose="02020800000000000000" pitchFamily="18" charset="-128"/>
                <a:ea typeface="HGP明朝B" panose="02020800000000000000" pitchFamily="18" charset="-128"/>
              </a:rPr>
              <a:t>1</a:t>
            </a:r>
            <a:r>
              <a:rPr lang="ja-JP" altLang="en-US" sz="1600" dirty="0">
                <a:latin typeface="HGP明朝B" panose="02020800000000000000" pitchFamily="18" charset="-128"/>
                <a:ea typeface="HGP明朝B" panose="02020800000000000000" pitchFamily="18" charset="-128"/>
              </a:rPr>
              <a:t>回全日本大学対抗カート選手権</a:t>
            </a:r>
            <a:r>
              <a:rPr lang="en-US" altLang="ja-JP" sz="1600" dirty="0">
                <a:latin typeface="HGP明朝B" panose="02020800000000000000" pitchFamily="18" charset="-128"/>
                <a:ea typeface="HGP明朝B" panose="02020800000000000000" pitchFamily="18" charset="-128"/>
              </a:rPr>
              <a:t>｣</a:t>
            </a:r>
            <a:r>
              <a:rPr lang="ja-JP" altLang="en-US" sz="1600" dirty="0">
                <a:latin typeface="HGP明朝B" panose="02020800000000000000" pitchFamily="18" charset="-128"/>
                <a:ea typeface="HGP明朝B" panose="02020800000000000000" pitchFamily="18" charset="-128"/>
              </a:rPr>
              <a:t>　が開催され、以後、日本一の学生カーターを決める大会として</a:t>
            </a:r>
            <a:r>
              <a:rPr lang="en-US" altLang="ja-JP" sz="1600" dirty="0">
                <a:latin typeface="HGP明朝B" panose="02020800000000000000" pitchFamily="18" charset="-128"/>
                <a:ea typeface="HGP明朝B" panose="02020800000000000000" pitchFamily="18" charset="-128"/>
              </a:rPr>
              <a:t>20</a:t>
            </a:r>
            <a:r>
              <a:rPr lang="ja-JP" altLang="en-US" sz="1600" dirty="0">
                <a:latin typeface="HGP明朝B" panose="02020800000000000000" pitchFamily="18" charset="-128"/>
                <a:ea typeface="HGP明朝B" panose="02020800000000000000" pitchFamily="18" charset="-128"/>
              </a:rPr>
              <a:t>年以上の歴史を歩んできました。</a:t>
            </a:r>
          </a:p>
        </p:txBody>
      </p:sp>
    </p:spTree>
    <p:extLst>
      <p:ext uri="{BB962C8B-B14F-4D97-AF65-F5344CB8AC3E}">
        <p14:creationId xmlns:p14="http://schemas.microsoft.com/office/powerpoint/2010/main" val="338831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37677"/>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大会の歴史（１）</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274417073"/>
              </p:ext>
            </p:extLst>
          </p:nvPr>
        </p:nvGraphicFramePr>
        <p:xfrm>
          <a:off x="195892" y="1120120"/>
          <a:ext cx="9458326" cy="5669064"/>
        </p:xfrm>
        <a:graphic>
          <a:graphicData uri="http://schemas.openxmlformats.org/drawingml/2006/table">
            <a:tbl>
              <a:tblPr firstRow="1" bandRow="1">
                <a:tableStyleId>{5C22544A-7EE6-4342-B048-85BDC9FD1C3A}</a:tableStyleId>
              </a:tblPr>
              <a:tblGrid>
                <a:gridCol w="4729163"/>
                <a:gridCol w="4729163"/>
              </a:tblGrid>
              <a:tr h="457174">
                <a:tc>
                  <a:txBody>
                    <a:bodyPr/>
                    <a:lstStyle>
                      <a:lvl1pPr marL="0" algn="l" defTabSz="742927" rtl="0" eaLnBrk="1" latinLnBrk="0" hangingPunct="1">
                        <a:defRPr kumimoji="1" sz="1462" b="1" kern="1200">
                          <a:solidFill>
                            <a:schemeClr val="lt1"/>
                          </a:solidFill>
                          <a:latin typeface="Times New Roman"/>
                          <a:ea typeface="ＭＳ Ｐゴシック"/>
                        </a:defRPr>
                      </a:lvl1pPr>
                      <a:lvl2pPr marL="371464" algn="l" defTabSz="742927" rtl="0" eaLnBrk="1" latinLnBrk="0" hangingPunct="1">
                        <a:defRPr kumimoji="1" sz="1462" b="1" kern="1200">
                          <a:solidFill>
                            <a:schemeClr val="lt1"/>
                          </a:solidFill>
                          <a:latin typeface="Times New Roman"/>
                          <a:ea typeface="ＭＳ Ｐゴシック"/>
                        </a:defRPr>
                      </a:lvl2pPr>
                      <a:lvl3pPr marL="742927" algn="l" defTabSz="742927" rtl="0" eaLnBrk="1" latinLnBrk="0" hangingPunct="1">
                        <a:defRPr kumimoji="1" sz="1462" b="1" kern="1200">
                          <a:solidFill>
                            <a:schemeClr val="lt1"/>
                          </a:solidFill>
                          <a:latin typeface="Times New Roman"/>
                          <a:ea typeface="ＭＳ Ｐゴシック"/>
                        </a:defRPr>
                      </a:lvl3pPr>
                      <a:lvl4pPr marL="1114391" algn="l" defTabSz="742927" rtl="0" eaLnBrk="1" latinLnBrk="0" hangingPunct="1">
                        <a:defRPr kumimoji="1" sz="1462" b="1" kern="1200">
                          <a:solidFill>
                            <a:schemeClr val="lt1"/>
                          </a:solidFill>
                          <a:latin typeface="Times New Roman"/>
                          <a:ea typeface="ＭＳ Ｐゴシック"/>
                        </a:defRPr>
                      </a:lvl4pPr>
                      <a:lvl5pPr marL="1485854" algn="l" defTabSz="742927" rtl="0" eaLnBrk="1" latinLnBrk="0" hangingPunct="1">
                        <a:defRPr kumimoji="1" sz="1462" b="1" kern="1200">
                          <a:solidFill>
                            <a:schemeClr val="lt1"/>
                          </a:solidFill>
                          <a:latin typeface="Times New Roman"/>
                          <a:ea typeface="ＭＳ Ｐゴシック"/>
                        </a:defRPr>
                      </a:lvl5pPr>
                      <a:lvl6pPr marL="1857318" algn="l" defTabSz="742927" rtl="0" eaLnBrk="1" latinLnBrk="0" hangingPunct="1">
                        <a:defRPr kumimoji="1" sz="1462" b="1" kern="1200">
                          <a:solidFill>
                            <a:schemeClr val="lt1"/>
                          </a:solidFill>
                          <a:latin typeface="Times New Roman"/>
                          <a:ea typeface="ＭＳ Ｐゴシック"/>
                        </a:defRPr>
                      </a:lvl6pPr>
                      <a:lvl7pPr marL="2228781" algn="l" defTabSz="742927" rtl="0" eaLnBrk="1" latinLnBrk="0" hangingPunct="1">
                        <a:defRPr kumimoji="1" sz="1462" b="1" kern="1200">
                          <a:solidFill>
                            <a:schemeClr val="lt1"/>
                          </a:solidFill>
                          <a:latin typeface="Times New Roman"/>
                          <a:ea typeface="ＭＳ Ｐゴシック"/>
                        </a:defRPr>
                      </a:lvl7pPr>
                      <a:lvl8pPr marL="2600245" algn="l" defTabSz="742927" rtl="0" eaLnBrk="1" latinLnBrk="0" hangingPunct="1">
                        <a:defRPr kumimoji="1" sz="1462" b="1" kern="1200">
                          <a:solidFill>
                            <a:schemeClr val="lt1"/>
                          </a:solidFill>
                          <a:latin typeface="Times New Roman"/>
                          <a:ea typeface="ＭＳ Ｐゴシック"/>
                        </a:defRPr>
                      </a:lvl8pPr>
                      <a:lvl9pPr marL="2971709" algn="l" defTabSz="742927" rtl="0" eaLnBrk="1" latinLnBrk="0" hangingPunct="1">
                        <a:defRPr kumimoji="1" sz="1462" b="1" kern="1200">
                          <a:solidFill>
                            <a:schemeClr val="lt1"/>
                          </a:solidFill>
                          <a:latin typeface="Times New Roman"/>
                          <a:ea typeface="ＭＳ Ｐゴシック"/>
                        </a:defRPr>
                      </a:lvl9pPr>
                    </a:lstStyle>
                    <a:p>
                      <a:r>
                        <a:rPr kumimoji="1" lang="ja-JP" altLang="en-US" sz="1200" dirty="0" smtClean="0"/>
                        <a:t>開催年　大会名称</a:t>
                      </a:r>
                      <a:endParaRPr kumimoji="1" lang="en-US" altLang="ja-JP" sz="1200" dirty="0" smtClean="0"/>
                    </a:p>
                    <a:p>
                      <a:r>
                        <a:rPr kumimoji="1" lang="ja-JP" altLang="en-US" sz="1200" dirty="0" smtClean="0"/>
                        <a:t>開催場所　　　　　　　　　　　　　　　　　　　　　　　　　　　　　総合優勝校</a:t>
                      </a:r>
                      <a:endParaRPr kumimoji="1" lang="ja-JP" altLang="en-US" sz="1200" dirty="0"/>
                    </a:p>
                  </a:txBody>
                  <a:tcPr marT="45711" marB="45711"/>
                </a:tc>
                <a:tc>
                  <a:txBody>
                    <a:bodyPr/>
                    <a:lstStyle>
                      <a:lvl1pPr marL="0" algn="l" defTabSz="742927" rtl="0" eaLnBrk="1" latinLnBrk="0" hangingPunct="1">
                        <a:defRPr kumimoji="1" sz="1462" b="1" kern="1200">
                          <a:solidFill>
                            <a:schemeClr val="lt1"/>
                          </a:solidFill>
                          <a:latin typeface="Times New Roman"/>
                          <a:ea typeface="ＭＳ Ｐゴシック"/>
                        </a:defRPr>
                      </a:lvl1pPr>
                      <a:lvl2pPr marL="371464" algn="l" defTabSz="742927" rtl="0" eaLnBrk="1" latinLnBrk="0" hangingPunct="1">
                        <a:defRPr kumimoji="1" sz="1462" b="1" kern="1200">
                          <a:solidFill>
                            <a:schemeClr val="lt1"/>
                          </a:solidFill>
                          <a:latin typeface="Times New Roman"/>
                          <a:ea typeface="ＭＳ Ｐゴシック"/>
                        </a:defRPr>
                      </a:lvl2pPr>
                      <a:lvl3pPr marL="742927" algn="l" defTabSz="742927" rtl="0" eaLnBrk="1" latinLnBrk="0" hangingPunct="1">
                        <a:defRPr kumimoji="1" sz="1462" b="1" kern="1200">
                          <a:solidFill>
                            <a:schemeClr val="lt1"/>
                          </a:solidFill>
                          <a:latin typeface="Times New Roman"/>
                          <a:ea typeface="ＭＳ Ｐゴシック"/>
                        </a:defRPr>
                      </a:lvl3pPr>
                      <a:lvl4pPr marL="1114391" algn="l" defTabSz="742927" rtl="0" eaLnBrk="1" latinLnBrk="0" hangingPunct="1">
                        <a:defRPr kumimoji="1" sz="1462" b="1" kern="1200">
                          <a:solidFill>
                            <a:schemeClr val="lt1"/>
                          </a:solidFill>
                          <a:latin typeface="Times New Roman"/>
                          <a:ea typeface="ＭＳ Ｐゴシック"/>
                        </a:defRPr>
                      </a:lvl4pPr>
                      <a:lvl5pPr marL="1485854" algn="l" defTabSz="742927" rtl="0" eaLnBrk="1" latinLnBrk="0" hangingPunct="1">
                        <a:defRPr kumimoji="1" sz="1462" b="1" kern="1200">
                          <a:solidFill>
                            <a:schemeClr val="lt1"/>
                          </a:solidFill>
                          <a:latin typeface="Times New Roman"/>
                          <a:ea typeface="ＭＳ Ｐゴシック"/>
                        </a:defRPr>
                      </a:lvl5pPr>
                      <a:lvl6pPr marL="1857318" algn="l" defTabSz="742927" rtl="0" eaLnBrk="1" latinLnBrk="0" hangingPunct="1">
                        <a:defRPr kumimoji="1" sz="1462" b="1" kern="1200">
                          <a:solidFill>
                            <a:schemeClr val="lt1"/>
                          </a:solidFill>
                          <a:latin typeface="Times New Roman"/>
                          <a:ea typeface="ＭＳ Ｐゴシック"/>
                        </a:defRPr>
                      </a:lvl6pPr>
                      <a:lvl7pPr marL="2228781" algn="l" defTabSz="742927" rtl="0" eaLnBrk="1" latinLnBrk="0" hangingPunct="1">
                        <a:defRPr kumimoji="1" sz="1462" b="1" kern="1200">
                          <a:solidFill>
                            <a:schemeClr val="lt1"/>
                          </a:solidFill>
                          <a:latin typeface="Times New Roman"/>
                          <a:ea typeface="ＭＳ Ｐゴシック"/>
                        </a:defRPr>
                      </a:lvl7pPr>
                      <a:lvl8pPr marL="2600245" algn="l" defTabSz="742927" rtl="0" eaLnBrk="1" latinLnBrk="0" hangingPunct="1">
                        <a:defRPr kumimoji="1" sz="1462" b="1" kern="1200">
                          <a:solidFill>
                            <a:schemeClr val="lt1"/>
                          </a:solidFill>
                          <a:latin typeface="Times New Roman"/>
                          <a:ea typeface="ＭＳ Ｐゴシック"/>
                        </a:defRPr>
                      </a:lvl8pPr>
                      <a:lvl9pPr marL="2971709" algn="l" defTabSz="742927" rtl="0" eaLnBrk="1" latinLnBrk="0" hangingPunct="1">
                        <a:defRPr kumimoji="1" sz="1462" b="1" kern="1200">
                          <a:solidFill>
                            <a:schemeClr val="lt1"/>
                          </a:solidFill>
                          <a:latin typeface="Times New Roman"/>
                          <a:ea typeface="ＭＳ Ｐゴシック"/>
                        </a:defRPr>
                      </a:lvl9pPr>
                    </a:lstStyle>
                    <a:p>
                      <a:endParaRPr kumimoji="1" lang="ja-JP" altLang="en-US" sz="1800"/>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１９９６年　第１回全日本大学対抗選手権</a:t>
                      </a:r>
                      <a:endParaRPr kumimoji="1" lang="en-US" altLang="ja-JP" sz="1200" dirty="0" smtClean="0"/>
                    </a:p>
                    <a:p>
                      <a:r>
                        <a:rPr kumimoji="1" lang="ja-JP" altLang="en-US" sz="1200" dirty="0" smtClean="0"/>
                        <a:t>宮城県　ＳＵＧＯ国際カートコース　　　　　　　　　　　　　東北学院大学</a:t>
                      </a:r>
                      <a:endParaRPr kumimoji="1" lang="en-US" altLang="ja-JP" sz="1200" dirty="0" smtClean="0">
                        <a:latin typeface="+mn-ea"/>
                        <a:ea typeface="+mn-ea"/>
                      </a:endParaRPr>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２００７年　第１２回全日本学生カート選手権</a:t>
                      </a:r>
                      <a:endParaRPr kumimoji="1" lang="en-US" altLang="ja-JP" sz="1200" dirty="0" smtClean="0"/>
                    </a:p>
                    <a:p>
                      <a:r>
                        <a:rPr kumimoji="1" lang="ja-JP" altLang="en-US" sz="1200" dirty="0" smtClean="0"/>
                        <a:t>兵庫県　猪名川サーキット　　　　　　　　　　　　　　　　　</a:t>
                      </a:r>
                      <a:r>
                        <a:rPr kumimoji="1" lang="ja-JP" altLang="en-US" sz="1200" baseline="0" dirty="0" smtClean="0"/>
                        <a:t> </a:t>
                      </a:r>
                      <a:r>
                        <a:rPr kumimoji="1" lang="ja-JP" altLang="en-US" sz="1200" dirty="0" smtClean="0"/>
                        <a:t>大阪経済大学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１９９７年　第２回全日本大学対抗選手権</a:t>
                      </a:r>
                      <a:endParaRPr kumimoji="1" lang="en-US" altLang="ja-JP" sz="1200" dirty="0" smtClean="0"/>
                    </a:p>
                    <a:p>
                      <a:r>
                        <a:rPr kumimoji="1" lang="ja-JP" altLang="en-US" sz="1200" dirty="0" smtClean="0"/>
                        <a:t>岐阜県　瑞浪レイクウェイ　　　　　　　　　　　　　　　　　　千葉工業大学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２００８年　第１３回全日本学生カート選手権</a:t>
                      </a:r>
                      <a:endParaRPr kumimoji="1" lang="en-US" altLang="ja-JP" sz="1200" dirty="0" smtClean="0"/>
                    </a:p>
                    <a:p>
                      <a:r>
                        <a:rPr kumimoji="1" lang="ja-JP" altLang="en-US" sz="1200" dirty="0" smtClean="0"/>
                        <a:t>宮城県　ＳＵＧＯ国際カートコース　　　　　　　　中日本自動車短期大学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１９９８年　第３回全日本大学対抗選手権</a:t>
                      </a:r>
                      <a:endParaRPr kumimoji="1" lang="en-US" altLang="ja-JP" sz="1200" dirty="0" smtClean="0"/>
                    </a:p>
                    <a:p>
                      <a:r>
                        <a:rPr kumimoji="1" lang="ja-JP" altLang="en-US" sz="1200" dirty="0" smtClean="0"/>
                        <a:t>千葉県　新東京サーキット　　　　　　　　　　　　　　　　　　  三重大学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２００９年　第１４回全日本学生カート選手権</a:t>
                      </a:r>
                      <a:endParaRPr kumimoji="1" lang="en-US" altLang="ja-JP" sz="1200" dirty="0" smtClean="0"/>
                    </a:p>
                    <a:p>
                      <a:r>
                        <a:rPr kumimoji="1" lang="ja-JP" altLang="en-US" sz="1200" dirty="0" smtClean="0"/>
                        <a:t>岐阜県　瑞浪レイクウェイ　　　　　　　　　　　　　　　　　　</a:t>
                      </a:r>
                      <a:r>
                        <a:rPr kumimoji="1" lang="ja-JP" altLang="en-US" sz="1200" baseline="0" dirty="0" smtClean="0"/>
                        <a:t>  </a:t>
                      </a:r>
                      <a:r>
                        <a:rPr kumimoji="1" lang="ja-JP" altLang="en-US" sz="1200" dirty="0" smtClean="0"/>
                        <a:t>　大同大学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１９９９年　第４回Ｌ．Ｉ．Ｋ大学対抗カート選手権</a:t>
                      </a:r>
                      <a:endParaRPr kumimoji="1" lang="en-US" altLang="ja-JP" sz="1200" dirty="0" smtClean="0"/>
                    </a:p>
                    <a:p>
                      <a:r>
                        <a:rPr kumimoji="1" lang="ja-JP" altLang="en-US" sz="1200" dirty="0" smtClean="0"/>
                        <a:t>宮城県　ＳＵＧＯ国際カートコース　　　　　　　　　　　　  千葉工業大学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２０１０年　第１５回全日本学生カート選手権</a:t>
                      </a:r>
                      <a:endParaRPr kumimoji="1" lang="en-US" altLang="ja-JP" sz="1200" dirty="0" smtClean="0"/>
                    </a:p>
                    <a:p>
                      <a:r>
                        <a:rPr kumimoji="1" lang="ja-JP" altLang="en-US" sz="1200" dirty="0" smtClean="0"/>
                        <a:t>兵庫県　猪名川サーキット　　　　　　　　　　　　　　　　　　愛知工業大学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２０００年　第５回Ｌ．Ｉ．Ｋ大学対抗カートレース</a:t>
                      </a:r>
                      <a:endParaRPr kumimoji="1" lang="en-US" altLang="ja-JP" sz="1200" dirty="0" smtClean="0"/>
                    </a:p>
                    <a:p>
                      <a:r>
                        <a:rPr kumimoji="1" lang="ja-JP" altLang="en-US" sz="1200" dirty="0" smtClean="0"/>
                        <a:t>三重県　鈴鹿サーキット南コース　　　　　　　　　中日本自動車短期大学　　　　</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２０１１年　第１６回全国学生対抗カート選手権</a:t>
                      </a:r>
                      <a:endParaRPr kumimoji="1" lang="en-US" altLang="ja-JP" sz="1200" dirty="0" smtClean="0"/>
                    </a:p>
                    <a:p>
                      <a:r>
                        <a:rPr kumimoji="1" lang="ja-JP" altLang="en-US" sz="1200" dirty="0" smtClean="0"/>
                        <a:t>宮城県　ＳＵＧＯ西コース　　　　　　　　　　　　　　　　　  　愛知工業大学</a:t>
                      </a:r>
                    </a:p>
                  </a:txBody>
                  <a:tcPr marT="45711" marB="45711"/>
                </a:tc>
              </a:tr>
              <a:tr h="640050">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２００１年　第６回学生カート選手権　兼　Ｌ．Ｉ．Ｋ大学対抗カートレース</a:t>
                      </a:r>
                      <a:endParaRPr kumimoji="1" lang="en-US" altLang="ja-JP" sz="1200" dirty="0" smtClean="0"/>
                    </a:p>
                    <a:p>
                      <a:r>
                        <a:rPr kumimoji="1" lang="ja-JP" altLang="en-US" sz="1200" dirty="0" smtClean="0"/>
                        <a:t>千葉県　新東京サーキット　</a:t>
                      </a:r>
                      <a:endParaRPr kumimoji="1" lang="en-US" altLang="ja-JP" sz="1200" dirty="0" smtClean="0"/>
                    </a:p>
                    <a:p>
                      <a:r>
                        <a:rPr kumimoji="1" lang="ja-JP" altLang="en-US" sz="1200" dirty="0" smtClean="0"/>
                        <a:t>　　　　  武蔵工業大学・清和大学・東京科学芸術専門学校　合同チーム</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２０１２年　第１７回全日本学生カート選手権</a:t>
                      </a:r>
                      <a:endParaRPr kumimoji="1" lang="en-US" altLang="ja-JP" sz="1200" dirty="0" smtClean="0"/>
                    </a:p>
                    <a:p>
                      <a:r>
                        <a:rPr kumimoji="1" lang="ja-JP" altLang="en-US" sz="1200" dirty="0" smtClean="0"/>
                        <a:t>愛知県　石野サーキット　　　　　　　　　　　　　　　　　　　</a:t>
                      </a:r>
                      <a:r>
                        <a:rPr kumimoji="1" lang="ja-JP" altLang="en-US" sz="1200" baseline="0" dirty="0" smtClean="0"/>
                        <a:t>  </a:t>
                      </a:r>
                      <a:r>
                        <a:rPr kumimoji="1" lang="ja-JP" altLang="en-US" sz="1200" dirty="0" smtClean="0"/>
                        <a:t>　東北大学</a:t>
                      </a:r>
                    </a:p>
                    <a:p>
                      <a:endParaRPr kumimoji="1" lang="ja-JP" altLang="en-US" sz="1200" dirty="0"/>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２００２年　第７回学生カート選手権　兼　Ｌ．Ｉ．Ｋ大学対抗カートレース</a:t>
                      </a:r>
                      <a:endParaRPr kumimoji="1" lang="en-US" altLang="ja-JP" sz="1200" dirty="0" smtClean="0"/>
                    </a:p>
                    <a:p>
                      <a:r>
                        <a:rPr kumimoji="1" lang="ja-JP" altLang="en-US" sz="1200" dirty="0" smtClean="0"/>
                        <a:t>宮城県　ＳＵＧＯ国際カートコース　　　　　　　　　　　　　　愛知工業大学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２０１３年　第１８回全日本学生カート選手権</a:t>
                      </a:r>
                      <a:endParaRPr kumimoji="1" lang="en-US" altLang="ja-JP" sz="1200" dirty="0" smtClean="0"/>
                    </a:p>
                    <a:p>
                      <a:r>
                        <a:rPr kumimoji="1" lang="ja-JP" altLang="en-US" sz="1200" dirty="0" smtClean="0"/>
                        <a:t>兵庫県　猪名川サーキット　　　　　　　　　　　　　　　　　　 　東北大学</a:t>
                      </a:r>
                      <a:endParaRPr kumimoji="1" lang="ja-JP" altLang="en-US" sz="1200" dirty="0"/>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２００３年　第８回学生カート選手権併催Ｌ．Ｉ．Ｋ大学対抗カートレース</a:t>
                      </a:r>
                      <a:endParaRPr kumimoji="1" lang="en-US" altLang="ja-JP" sz="1200" dirty="0" smtClean="0"/>
                    </a:p>
                    <a:p>
                      <a:r>
                        <a:rPr kumimoji="1" lang="ja-JP" altLang="en-US" sz="1200" dirty="0" smtClean="0"/>
                        <a:t>岐阜県　瑞浪レイクウェイ　　　　　　　　　　　　　　　　　　名古屋工業大学</a:t>
                      </a:r>
                      <a:endParaRPr kumimoji="1" lang="ja-JP" altLang="en-US" sz="1200" dirty="0">
                        <a:latin typeface="+mn-ea"/>
                        <a:ea typeface="+mn-ea"/>
                      </a:endParaRPr>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２０１４年　第１９回全日本学生カート選手権</a:t>
                      </a:r>
                      <a:endParaRPr kumimoji="1" lang="en-US" altLang="ja-JP" sz="1200" dirty="0" smtClean="0"/>
                    </a:p>
                    <a:p>
                      <a:r>
                        <a:rPr kumimoji="1" lang="ja-JP" altLang="en-US" sz="1200" dirty="0" smtClean="0"/>
                        <a:t>群馬県　榛名モータースポーツランド　　　　　　　　　　　　　大同大学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２００４年　第９回学生カート選手権併催Ｌ．Ｉ．Ｋ大学対抗カートレース</a:t>
                      </a:r>
                      <a:endParaRPr kumimoji="1" lang="en-US" altLang="ja-JP" sz="1200" dirty="0" smtClean="0"/>
                    </a:p>
                    <a:p>
                      <a:r>
                        <a:rPr kumimoji="1" lang="ja-JP" altLang="en-US" sz="1200" dirty="0" smtClean="0"/>
                        <a:t>三重県　鈴鹿サーキット南コース　　　　</a:t>
                      </a:r>
                      <a:r>
                        <a:rPr kumimoji="1" lang="ja-JP" altLang="en-US" sz="1200" baseline="0" dirty="0" smtClean="0"/>
                        <a:t> 　　　</a:t>
                      </a:r>
                      <a:r>
                        <a:rPr kumimoji="1" lang="ja-JP" altLang="en-US" sz="1200" dirty="0" smtClean="0"/>
                        <a:t>大同工業大学（大同大学）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２０１５年　第２０回全日本学生カート選手権</a:t>
                      </a:r>
                      <a:endParaRPr kumimoji="1" lang="en-US" altLang="ja-JP" sz="1200" dirty="0" smtClean="0"/>
                    </a:p>
                    <a:p>
                      <a:r>
                        <a:rPr kumimoji="1" lang="ja-JP" altLang="en-US" sz="1200" dirty="0" smtClean="0"/>
                        <a:t>岐阜県　フェスティカサーキット瑞浪　　　　　　　　　　　　</a:t>
                      </a:r>
                      <a:r>
                        <a:rPr kumimoji="1" lang="ja-JP" altLang="en-US" sz="1200" baseline="0" dirty="0" smtClean="0"/>
                        <a:t>     </a:t>
                      </a:r>
                      <a:r>
                        <a:rPr kumimoji="1" lang="ja-JP" altLang="en-US" sz="1200" dirty="0" smtClean="0"/>
                        <a:t>大同大学</a:t>
                      </a:r>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２００５年　第１０回全国学生対抗カート選手権</a:t>
                      </a:r>
                      <a:endParaRPr kumimoji="1" lang="en-US" altLang="ja-JP" sz="1200" dirty="0" smtClean="0"/>
                    </a:p>
                    <a:p>
                      <a:r>
                        <a:rPr kumimoji="1" lang="ja-JP" altLang="en-US" sz="1200" dirty="0" smtClean="0"/>
                        <a:t>宮城県　ＳＵＧＯ国際カートコース　　　　　　　　鈴鹿国際大学・東北大学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２０１６年　第２１回Ｌ．Ｉ．Ｋ全国学生カート選手権</a:t>
                      </a:r>
                      <a:endParaRPr kumimoji="1" lang="en-US" altLang="ja-JP" sz="1200" dirty="0" smtClean="0"/>
                    </a:p>
                    <a:p>
                      <a:r>
                        <a:rPr kumimoji="1" lang="ja-JP" altLang="en-US" sz="1200" dirty="0" smtClean="0"/>
                        <a:t>新潟県　スピードパーク新潟　　　　　　　　　　　　　　　　　</a:t>
                      </a:r>
                      <a:r>
                        <a:rPr kumimoji="1" lang="ja-JP" altLang="en-US" sz="1200" baseline="0" dirty="0" smtClean="0"/>
                        <a:t>   </a:t>
                      </a:r>
                      <a:r>
                        <a:rPr kumimoji="1" lang="ja-JP" altLang="en-US" sz="1200" dirty="0" smtClean="0"/>
                        <a:t>大同大学</a:t>
                      </a:r>
                      <a:endParaRPr kumimoji="1" lang="ja-JP" altLang="en-US" sz="1200" dirty="0"/>
                    </a:p>
                  </a:txBody>
                  <a:tcPr marT="45711" marB="45711"/>
                </a:tc>
              </a:tr>
              <a:tr h="457174">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２００６年　第１１回全国学生対抗カート選手権</a:t>
                      </a:r>
                      <a:endParaRPr kumimoji="1" lang="en-US" altLang="ja-JP" sz="1200" dirty="0" smtClean="0"/>
                    </a:p>
                    <a:p>
                      <a:r>
                        <a:rPr kumimoji="1" lang="ja-JP" altLang="en-US" sz="1200" dirty="0" smtClean="0"/>
                        <a:t>岐阜県　瑞浪レイクウェイ　　　　　　　　　　　　　　　　　　　　東北大学</a:t>
                      </a:r>
                      <a:endParaRPr kumimoji="1" lang="ja-JP" altLang="en-US" sz="1200" dirty="0"/>
                    </a:p>
                  </a:txBody>
                  <a:tcPr marT="45711" marB="45711"/>
                </a:tc>
                <a:tc>
                  <a:txBody>
                    <a:bodyPr/>
                    <a:lstStyle>
                      <a:lvl1pPr marL="0" algn="l" defTabSz="742927" rtl="0" eaLnBrk="1" latinLnBrk="0" hangingPunct="1">
                        <a:defRPr kumimoji="1" sz="1462" kern="1200">
                          <a:solidFill>
                            <a:schemeClr val="dk1"/>
                          </a:solidFill>
                          <a:latin typeface="Times New Roman"/>
                          <a:ea typeface="ＭＳ Ｐゴシック"/>
                        </a:defRPr>
                      </a:lvl1pPr>
                      <a:lvl2pPr marL="371464" algn="l" defTabSz="742927" rtl="0" eaLnBrk="1" latinLnBrk="0" hangingPunct="1">
                        <a:defRPr kumimoji="1" sz="1462" kern="1200">
                          <a:solidFill>
                            <a:schemeClr val="dk1"/>
                          </a:solidFill>
                          <a:latin typeface="Times New Roman"/>
                          <a:ea typeface="ＭＳ Ｐゴシック"/>
                        </a:defRPr>
                      </a:lvl2pPr>
                      <a:lvl3pPr marL="742927" algn="l" defTabSz="742927" rtl="0" eaLnBrk="1" latinLnBrk="0" hangingPunct="1">
                        <a:defRPr kumimoji="1" sz="1462" kern="1200">
                          <a:solidFill>
                            <a:schemeClr val="dk1"/>
                          </a:solidFill>
                          <a:latin typeface="Times New Roman"/>
                          <a:ea typeface="ＭＳ Ｐゴシック"/>
                        </a:defRPr>
                      </a:lvl3pPr>
                      <a:lvl4pPr marL="1114391" algn="l" defTabSz="742927" rtl="0" eaLnBrk="1" latinLnBrk="0" hangingPunct="1">
                        <a:defRPr kumimoji="1" sz="1462" kern="1200">
                          <a:solidFill>
                            <a:schemeClr val="dk1"/>
                          </a:solidFill>
                          <a:latin typeface="Times New Roman"/>
                          <a:ea typeface="ＭＳ Ｐゴシック"/>
                        </a:defRPr>
                      </a:lvl4pPr>
                      <a:lvl5pPr marL="1485854" algn="l" defTabSz="742927" rtl="0" eaLnBrk="1" latinLnBrk="0" hangingPunct="1">
                        <a:defRPr kumimoji="1" sz="1462" kern="1200">
                          <a:solidFill>
                            <a:schemeClr val="dk1"/>
                          </a:solidFill>
                          <a:latin typeface="Times New Roman"/>
                          <a:ea typeface="ＭＳ Ｐゴシック"/>
                        </a:defRPr>
                      </a:lvl5pPr>
                      <a:lvl6pPr marL="1857318" algn="l" defTabSz="742927" rtl="0" eaLnBrk="1" latinLnBrk="0" hangingPunct="1">
                        <a:defRPr kumimoji="1" sz="1462" kern="1200">
                          <a:solidFill>
                            <a:schemeClr val="dk1"/>
                          </a:solidFill>
                          <a:latin typeface="Times New Roman"/>
                          <a:ea typeface="ＭＳ Ｐゴシック"/>
                        </a:defRPr>
                      </a:lvl6pPr>
                      <a:lvl7pPr marL="2228781" algn="l" defTabSz="742927" rtl="0" eaLnBrk="1" latinLnBrk="0" hangingPunct="1">
                        <a:defRPr kumimoji="1" sz="1462" kern="1200">
                          <a:solidFill>
                            <a:schemeClr val="dk1"/>
                          </a:solidFill>
                          <a:latin typeface="Times New Roman"/>
                          <a:ea typeface="ＭＳ Ｐゴシック"/>
                        </a:defRPr>
                      </a:lvl7pPr>
                      <a:lvl8pPr marL="2600245" algn="l" defTabSz="742927" rtl="0" eaLnBrk="1" latinLnBrk="0" hangingPunct="1">
                        <a:defRPr kumimoji="1" sz="1462" kern="1200">
                          <a:solidFill>
                            <a:schemeClr val="dk1"/>
                          </a:solidFill>
                          <a:latin typeface="Times New Roman"/>
                          <a:ea typeface="ＭＳ Ｐゴシック"/>
                        </a:defRPr>
                      </a:lvl8pPr>
                      <a:lvl9pPr marL="2971709" algn="l" defTabSz="742927" rtl="0" eaLnBrk="1" latinLnBrk="0" hangingPunct="1">
                        <a:defRPr kumimoji="1" sz="1462" kern="1200">
                          <a:solidFill>
                            <a:schemeClr val="dk1"/>
                          </a:solidFill>
                          <a:latin typeface="Times New Roman"/>
                          <a:ea typeface="ＭＳ Ｐゴシック"/>
                        </a:defRPr>
                      </a:lvl9pPr>
                    </a:lstStyle>
                    <a:p>
                      <a:r>
                        <a:rPr kumimoji="1" lang="ja-JP" altLang="en-US" sz="1200" dirty="0" smtClean="0"/>
                        <a:t>２０１７年　第２２回Ｌ．Ｉ．Ｋ全国学生カート選手権</a:t>
                      </a:r>
                      <a:endParaRPr kumimoji="1" lang="en-US" altLang="ja-JP" sz="1200" dirty="0" smtClean="0"/>
                    </a:p>
                    <a:p>
                      <a:r>
                        <a:rPr kumimoji="1" lang="ja-JP" altLang="en-US" sz="1200" dirty="0" smtClean="0"/>
                        <a:t>愛知県　石野サーキット　　　　　　　　　　　　　　　　　　　　愛知工業大学</a:t>
                      </a:r>
                      <a:endParaRPr kumimoji="1" lang="ja-JP" altLang="en-US" sz="1200" dirty="0"/>
                    </a:p>
                  </a:txBody>
                  <a:tcPr marT="45711" marB="45711"/>
                </a:tc>
              </a:tr>
            </a:tbl>
          </a:graphicData>
        </a:graphic>
      </p:graphicFrame>
    </p:spTree>
    <p:extLst>
      <p:ext uri="{BB962C8B-B14F-4D97-AF65-F5344CB8AC3E}">
        <p14:creationId xmlns:p14="http://schemas.microsoft.com/office/powerpoint/2010/main" val="32523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37677"/>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大会の歴史（２）</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4037636790"/>
              </p:ext>
            </p:extLst>
          </p:nvPr>
        </p:nvGraphicFramePr>
        <p:xfrm>
          <a:off x="272984" y="1278000"/>
          <a:ext cx="9458327" cy="975360"/>
        </p:xfrm>
        <a:graphic>
          <a:graphicData uri="http://schemas.openxmlformats.org/drawingml/2006/table">
            <a:tbl>
              <a:tblPr firstRow="1" bandRow="1">
                <a:tableStyleId>{5C22544A-7EE6-4342-B048-85BDC9FD1C3A}</a:tableStyleId>
              </a:tblPr>
              <a:tblGrid>
                <a:gridCol w="4620450"/>
                <a:gridCol w="4837877"/>
              </a:tblGrid>
              <a:tr h="500466">
                <a:tc>
                  <a:txBody>
                    <a:bodyPr/>
                    <a:lstStyle/>
                    <a:p>
                      <a:pPr marL="0" marR="0" lvl="0" indent="0" algn="l" defTabSz="74292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lt"/>
                          <a:ea typeface="+mn-ea"/>
                          <a:cs typeface="+mn-cs"/>
                        </a:rPr>
                        <a:t>開催年　大会名称</a:t>
                      </a:r>
                      <a:endParaRPr kumimoji="1" lang="en-US" altLang="ja-JP" sz="12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74292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n-lt"/>
                          <a:ea typeface="+mn-ea"/>
                          <a:cs typeface="+mn-cs"/>
                        </a:rPr>
                        <a:t>開催場所　　　　　　　　　　　　　　　　　　　　　　　　　　　　　総合優勝校</a:t>
                      </a:r>
                      <a:r>
                        <a:rPr kumimoji="1" lang="ja-JP" altLang="en-US" sz="1600" dirty="0" smtClean="0"/>
                        <a:t>　　　　　　　　　　　　　　　　　</a:t>
                      </a:r>
                      <a:endParaRPr kumimoji="1" lang="ja-JP" altLang="en-US" sz="1600" dirty="0"/>
                    </a:p>
                  </a:txBody>
                  <a:tcPr/>
                </a:tc>
                <a:tc>
                  <a:txBody>
                    <a:bodyPr/>
                    <a:lstStyle/>
                    <a:p>
                      <a:endParaRPr kumimoji="1" lang="ja-JP" altLang="en-US" dirty="0"/>
                    </a:p>
                  </a:txBody>
                  <a:tcPr/>
                </a:tc>
              </a:tr>
              <a:tr h="457200">
                <a:tc>
                  <a:txBody>
                    <a:bodyPr/>
                    <a:lstStyle/>
                    <a:p>
                      <a:pPr marL="0" marR="0" lvl="0" indent="0" algn="l" defTabSz="74292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２０１８年　第２３回Ｌ．Ｉ．Ｋ全国学生カート選手権</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74292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三重県　レインボースポーツカートコース　　　　　　　　　　大同大学</a:t>
                      </a:r>
                      <a:endParaRPr kumimoji="1" lang="en-US" altLang="ja-JP"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endParaRPr>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46471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過去参加大学</a:t>
            </a:r>
            <a:endParaRPr kumimoji="1" lang="ja-JP" altLang="en-US" dirty="0"/>
          </a:p>
        </p:txBody>
      </p:sp>
      <p:graphicFrame>
        <p:nvGraphicFramePr>
          <p:cNvPr id="5" name="オブジェクト 6"/>
          <p:cNvGraphicFramePr>
            <a:graphicFrameLocks noChangeAspect="1"/>
          </p:cNvGraphicFramePr>
          <p:nvPr>
            <p:extLst>
              <p:ext uri="{D42A27DB-BD31-4B8C-83A1-F6EECF244321}">
                <p14:modId xmlns:p14="http://schemas.microsoft.com/office/powerpoint/2010/main" val="3289831615"/>
              </p:ext>
            </p:extLst>
          </p:nvPr>
        </p:nvGraphicFramePr>
        <p:xfrm>
          <a:off x="350774" y="1175820"/>
          <a:ext cx="9313863" cy="5454650"/>
        </p:xfrm>
        <a:graphic>
          <a:graphicData uri="http://schemas.openxmlformats.org/presentationml/2006/ole">
            <mc:AlternateContent xmlns:mc="http://schemas.openxmlformats.org/markup-compatibility/2006">
              <mc:Choice xmlns:v="urn:schemas-microsoft-com:vml" Requires="v">
                <p:oleObj spid="_x0000_s1058" name="ワークシート" r:id="rId5" imgW="4846601" imgH="3170042" progId="Excel.Sheet.8">
                  <p:embed/>
                </p:oleObj>
              </mc:Choice>
              <mc:Fallback>
                <p:oleObj name="ワークシート" r:id="rId5" imgW="4846601" imgH="3170042" progId="Excel.Sheet.8">
                  <p:embed/>
                  <p:pic>
                    <p:nvPicPr>
                      <p:cNvPr id="0" name=""/>
                      <p:cNvPicPr>
                        <a:picLocks noChangeAspect="1" noChangeArrowheads="1"/>
                      </p:cNvPicPr>
                      <p:nvPr/>
                    </p:nvPicPr>
                    <p:blipFill>
                      <a:blip r:embed="rId6"/>
                      <a:srcRect/>
                      <a:stretch>
                        <a:fillRect/>
                      </a:stretch>
                    </p:blipFill>
                    <p:spPr bwMode="auto">
                      <a:xfrm>
                        <a:off x="350774" y="1175820"/>
                        <a:ext cx="9313863"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72729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lstStyle/>
          <a:p>
            <a:pPr algn="ctr"/>
            <a:r>
              <a:rPr kumimoji="1" lang="ja-JP" altLang="en-US" dirty="0" smtClean="0"/>
              <a:t>ご協賛のお願い</a:t>
            </a:r>
            <a:endParaRPr kumimoji="1" lang="ja-JP" altLang="en-US" dirty="0"/>
          </a:p>
        </p:txBody>
      </p:sp>
      <p:sp>
        <p:nvSpPr>
          <p:cNvPr id="5" name="Text Box 6"/>
          <p:cNvSpPr txBox="1">
            <a:spLocks noChangeArrowheads="1"/>
          </p:cNvSpPr>
          <p:nvPr/>
        </p:nvSpPr>
        <p:spPr bwMode="auto">
          <a:xfrm>
            <a:off x="785112" y="1406106"/>
            <a:ext cx="8445188" cy="510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2"/>
                </a:solidFill>
                <a:latin typeface="Century" panose="02040604050505020304" pitchFamily="18" charset="0"/>
                <a:ea typeface="ＭＳ Ｐゴシック" panose="020B0600070205080204" pitchFamily="50" charset="-128"/>
              </a:defRPr>
            </a:lvl1pPr>
            <a:lvl2pPr marL="742950" indent="-285750" eaLnBrk="0" hangingPunct="0">
              <a:defRPr kumimoji="1" sz="3600">
                <a:solidFill>
                  <a:schemeClr val="tx2"/>
                </a:solidFill>
                <a:latin typeface="Century" panose="02040604050505020304" pitchFamily="18" charset="0"/>
                <a:ea typeface="ＭＳ Ｐゴシック" panose="020B0600070205080204" pitchFamily="50" charset="-128"/>
              </a:defRPr>
            </a:lvl2pPr>
            <a:lvl3pPr marL="1143000" indent="-228600" eaLnBrk="0" hangingPunct="0">
              <a:defRPr kumimoji="1" sz="3600">
                <a:solidFill>
                  <a:schemeClr val="tx2"/>
                </a:solidFill>
                <a:latin typeface="Century" panose="02040604050505020304" pitchFamily="18" charset="0"/>
                <a:ea typeface="ＭＳ Ｐゴシック" panose="020B0600070205080204" pitchFamily="50" charset="-128"/>
              </a:defRPr>
            </a:lvl3pPr>
            <a:lvl4pPr marL="1600200" indent="-228600" eaLnBrk="0" hangingPunct="0">
              <a:defRPr kumimoji="1" sz="3600">
                <a:solidFill>
                  <a:schemeClr val="tx2"/>
                </a:solidFill>
                <a:latin typeface="Century" panose="02040604050505020304" pitchFamily="18" charset="0"/>
                <a:ea typeface="ＭＳ Ｐゴシック" panose="020B0600070205080204" pitchFamily="50" charset="-128"/>
              </a:defRPr>
            </a:lvl4pPr>
            <a:lvl5pPr marL="2057400" indent="-228600" eaLnBrk="0" hangingPunct="0">
              <a:defRPr kumimoji="1" sz="3600">
                <a:solidFill>
                  <a:schemeClr val="tx2"/>
                </a:solidFill>
                <a:latin typeface="Century" panose="020406040505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600">
                <a:solidFill>
                  <a:schemeClr val="tx2"/>
                </a:solidFill>
                <a:latin typeface="Century" panose="020406040505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600">
                <a:solidFill>
                  <a:schemeClr val="tx2"/>
                </a:solidFill>
                <a:latin typeface="Century" panose="020406040505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600">
                <a:solidFill>
                  <a:schemeClr val="tx2"/>
                </a:solidFill>
                <a:latin typeface="Century" panose="020406040505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600">
                <a:solidFill>
                  <a:schemeClr val="tx2"/>
                </a:solidFill>
                <a:latin typeface="Century" panose="02040604050505020304" pitchFamily="18" charset="0"/>
                <a:ea typeface="ＭＳ Ｐゴシック" panose="020B0600070205080204" pitchFamily="50" charset="-128"/>
              </a:defRPr>
            </a:lvl9pPr>
          </a:lstStyle>
          <a:p>
            <a:pPr eaLnBrk="1" hangingPunct="1">
              <a:lnSpc>
                <a:spcPct val="120000"/>
              </a:lnSpc>
              <a:spcBef>
                <a:spcPct val="50000"/>
              </a:spcBef>
              <a:defRPr/>
            </a:pPr>
            <a:r>
              <a:rPr lang="ja-JP" altLang="en-US" sz="1400" dirty="0" smtClean="0">
                <a:solidFill>
                  <a:schemeClr val="tx1"/>
                </a:solidFill>
                <a:latin typeface="HGP明朝B" panose="02020800000000000000" pitchFamily="18" charset="-128"/>
                <a:ea typeface="HGP明朝B" panose="02020800000000000000" pitchFamily="18" charset="-128"/>
              </a:rPr>
              <a:t>大会開催に当たりまして，学生である参加選手に大きな金銭的負担とならないようにしたいと考えております。参加者の中には遠方からのエントリーもあり，年</a:t>
            </a:r>
            <a:r>
              <a:rPr lang="en-US" altLang="ja-JP" sz="1400" dirty="0" smtClean="0">
                <a:solidFill>
                  <a:schemeClr val="tx1"/>
                </a:solidFill>
                <a:latin typeface="HGP明朝B" panose="02020800000000000000" pitchFamily="18" charset="-128"/>
                <a:ea typeface="HGP明朝B" panose="02020800000000000000" pitchFamily="18" charset="-128"/>
              </a:rPr>
              <a:t>1</a:t>
            </a:r>
            <a:r>
              <a:rPr lang="ja-JP" altLang="en-US" sz="1400" dirty="0" smtClean="0">
                <a:solidFill>
                  <a:schemeClr val="tx1"/>
                </a:solidFill>
                <a:latin typeface="HGP明朝B" panose="02020800000000000000" pitchFamily="18" charset="-128"/>
                <a:ea typeface="HGP明朝B" panose="02020800000000000000" pitchFamily="18" charset="-128"/>
              </a:rPr>
              <a:t>回の開催ではありますが，遠征費用は大きな額になります．毎年の学生カート選手権を楽しみにしている学生カーターが全国に少なからずおり、そういった方々が金銭的な理由でやむを得ず参加を見送るといった事態は何としても避けたい思いでございます。</a:t>
            </a:r>
          </a:p>
          <a:p>
            <a:pPr eaLnBrk="1" hangingPunct="1">
              <a:lnSpc>
                <a:spcPct val="120000"/>
              </a:lnSpc>
              <a:spcBef>
                <a:spcPct val="50000"/>
              </a:spcBef>
              <a:defRPr/>
            </a:pPr>
            <a:r>
              <a:rPr lang="ja-JP" altLang="en-US" sz="1400" dirty="0" smtClean="0">
                <a:solidFill>
                  <a:schemeClr val="tx1"/>
                </a:solidFill>
                <a:latin typeface="HGP明朝B" panose="02020800000000000000" pitchFamily="18" charset="-128"/>
                <a:ea typeface="HGP明朝B" panose="02020800000000000000" pitchFamily="18" charset="-128"/>
              </a:rPr>
              <a:t>このような状況の中，このイベントを盛大に行うためには、ぜひとも貴社の御協力が必要となります。私共が貴社にできる恩返しは限られてはおりますが、</a:t>
            </a:r>
            <a:endParaRPr lang="en-US" altLang="ja-JP" sz="1400" dirty="0">
              <a:solidFill>
                <a:schemeClr val="tx1"/>
              </a:solidFill>
              <a:latin typeface="HGP明朝B" panose="02020800000000000000" pitchFamily="18" charset="-128"/>
              <a:ea typeface="HGP明朝B" panose="02020800000000000000" pitchFamily="18" charset="-128"/>
            </a:endParaRPr>
          </a:p>
          <a:p>
            <a:pPr marL="1028700" lvl="1" eaLnBrk="1" hangingPunct="1">
              <a:lnSpc>
                <a:spcPct val="120000"/>
              </a:lnSpc>
              <a:spcBef>
                <a:spcPct val="50000"/>
              </a:spcBef>
              <a:buFont typeface="Wingdings" panose="05000000000000000000" pitchFamily="2" charset="2"/>
              <a:buChar char="Ø"/>
              <a:defRPr/>
            </a:pPr>
            <a:r>
              <a:rPr lang="ja-JP" altLang="en-US" sz="1400" dirty="0" smtClean="0">
                <a:solidFill>
                  <a:schemeClr val="tx1"/>
                </a:solidFill>
                <a:latin typeface="+mn-ea"/>
                <a:ea typeface="+mn-ea"/>
              </a:rPr>
              <a:t>ポスター</a:t>
            </a:r>
            <a:r>
              <a:rPr lang="en-US" altLang="ja-JP" sz="1400" dirty="0" smtClean="0">
                <a:solidFill>
                  <a:schemeClr val="tx1"/>
                </a:solidFill>
                <a:latin typeface="+mn-ea"/>
                <a:ea typeface="+mn-ea"/>
              </a:rPr>
              <a:t>…</a:t>
            </a:r>
            <a:r>
              <a:rPr lang="ja-JP" altLang="en-US" sz="1400" dirty="0" smtClean="0">
                <a:solidFill>
                  <a:schemeClr val="tx1"/>
                </a:solidFill>
                <a:latin typeface="+mn-ea"/>
                <a:ea typeface="+mn-ea"/>
              </a:rPr>
              <a:t>学生が属しているコース・カート</a:t>
            </a:r>
            <a:r>
              <a:rPr lang="en-US" altLang="ja-JP" sz="1400" dirty="0" smtClean="0">
                <a:solidFill>
                  <a:schemeClr val="tx1"/>
                </a:solidFill>
                <a:latin typeface="+mn-ea"/>
                <a:ea typeface="+mn-ea"/>
              </a:rPr>
              <a:t>SHOP</a:t>
            </a:r>
            <a:r>
              <a:rPr lang="ja-JP" altLang="en-US" sz="1400" dirty="0" smtClean="0">
                <a:solidFill>
                  <a:schemeClr val="tx1"/>
                </a:solidFill>
                <a:latin typeface="+mn-ea"/>
                <a:ea typeface="+mn-ea"/>
              </a:rPr>
              <a:t>等に掲示。</a:t>
            </a:r>
            <a:endParaRPr lang="en-US" altLang="ja-JP" sz="1400" dirty="0">
              <a:solidFill>
                <a:schemeClr val="tx1"/>
              </a:solidFill>
              <a:latin typeface="+mn-ea"/>
              <a:ea typeface="+mn-ea"/>
            </a:endParaRPr>
          </a:p>
          <a:p>
            <a:pPr marL="1028700" lvl="1" eaLnBrk="1" hangingPunct="1">
              <a:lnSpc>
                <a:spcPct val="120000"/>
              </a:lnSpc>
              <a:spcBef>
                <a:spcPct val="50000"/>
              </a:spcBef>
              <a:buFont typeface="Wingdings" panose="05000000000000000000" pitchFamily="2" charset="2"/>
              <a:buChar char="Ø"/>
              <a:defRPr/>
            </a:pPr>
            <a:r>
              <a:rPr lang="ja-JP" altLang="en-US" sz="1400" dirty="0" smtClean="0">
                <a:solidFill>
                  <a:schemeClr val="tx1"/>
                </a:solidFill>
                <a:latin typeface="+mn-ea"/>
                <a:ea typeface="+mn-ea"/>
              </a:rPr>
              <a:t>公式ＨＰ、公式Ｆａｃｅｂｏｏｋ・・・スポンサーロゴ、ご協賛内容の広報等。</a:t>
            </a:r>
            <a:endParaRPr lang="en-US" altLang="ja-JP" sz="1400" dirty="0" smtClean="0">
              <a:solidFill>
                <a:schemeClr val="tx1"/>
              </a:solidFill>
              <a:latin typeface="+mn-ea"/>
              <a:ea typeface="+mn-ea"/>
            </a:endParaRPr>
          </a:p>
          <a:p>
            <a:pPr marL="1028700" lvl="1" eaLnBrk="1" hangingPunct="1">
              <a:lnSpc>
                <a:spcPct val="120000"/>
              </a:lnSpc>
              <a:spcBef>
                <a:spcPct val="50000"/>
              </a:spcBef>
              <a:buFont typeface="Wingdings" panose="05000000000000000000" pitchFamily="2" charset="2"/>
              <a:buChar char="Ø"/>
              <a:defRPr/>
            </a:pPr>
            <a:r>
              <a:rPr lang="ja-JP" altLang="en-US" sz="1400" dirty="0" smtClean="0">
                <a:solidFill>
                  <a:schemeClr val="tx1"/>
                </a:solidFill>
                <a:latin typeface="+mn-ea"/>
                <a:ea typeface="+mn-ea"/>
              </a:rPr>
              <a:t>大会パンフレット・・・表紙＜スポンサーロゴ＞、白黒</a:t>
            </a:r>
            <a:r>
              <a:rPr lang="en-US" altLang="ja-JP" sz="1400" dirty="0" smtClean="0">
                <a:solidFill>
                  <a:schemeClr val="tx1"/>
                </a:solidFill>
                <a:latin typeface="+mn-ea"/>
                <a:ea typeface="+mn-ea"/>
              </a:rPr>
              <a:t>1</a:t>
            </a:r>
            <a:r>
              <a:rPr lang="ja-JP" altLang="en-US" sz="1400" dirty="0" smtClean="0">
                <a:solidFill>
                  <a:schemeClr val="tx1"/>
                </a:solidFill>
                <a:latin typeface="+mn-ea"/>
                <a:ea typeface="+mn-ea"/>
              </a:rPr>
              <a:t>ページを印刷して配布。</a:t>
            </a:r>
            <a:endParaRPr lang="en-US" altLang="ja-JP" sz="1400" dirty="0">
              <a:solidFill>
                <a:schemeClr val="tx1"/>
              </a:solidFill>
              <a:latin typeface="+mn-ea"/>
              <a:ea typeface="+mn-ea"/>
            </a:endParaRPr>
          </a:p>
          <a:p>
            <a:pPr marL="1028700" lvl="1" eaLnBrk="1" hangingPunct="1">
              <a:lnSpc>
                <a:spcPct val="120000"/>
              </a:lnSpc>
              <a:spcBef>
                <a:spcPct val="50000"/>
              </a:spcBef>
              <a:buFont typeface="Wingdings" panose="05000000000000000000" pitchFamily="2" charset="2"/>
              <a:buChar char="Ø"/>
              <a:defRPr/>
            </a:pPr>
            <a:r>
              <a:rPr lang="ja-JP" altLang="en-US" sz="1400" dirty="0" smtClean="0">
                <a:solidFill>
                  <a:schemeClr val="tx1"/>
                </a:solidFill>
                <a:latin typeface="+mn-ea"/>
                <a:ea typeface="+mn-ea"/>
              </a:rPr>
              <a:t>各雑誌（月刊「ＪＡＰＡＮ ＫＡＲＴ</a:t>
            </a:r>
            <a:r>
              <a:rPr lang="ja-JP" altLang="en-US" sz="1400" smtClean="0">
                <a:solidFill>
                  <a:schemeClr val="tx1"/>
                </a:solidFill>
                <a:latin typeface="+mn-ea"/>
                <a:ea typeface="+mn-ea"/>
              </a:rPr>
              <a:t>」</a:t>
            </a:r>
            <a:r>
              <a:rPr lang="ja-JP" altLang="en-US" sz="1400" smtClean="0">
                <a:solidFill>
                  <a:schemeClr val="tx1"/>
                </a:solidFill>
                <a:latin typeface="+mn-ea"/>
                <a:ea typeface="+mn-ea"/>
              </a:rPr>
              <a:t>誌等</a:t>
            </a:r>
            <a:r>
              <a:rPr lang="ja-JP" altLang="en-US" sz="1400" dirty="0" smtClean="0">
                <a:solidFill>
                  <a:schemeClr val="tx1"/>
                </a:solidFill>
                <a:latin typeface="+mn-ea"/>
                <a:ea typeface="+mn-ea"/>
              </a:rPr>
              <a:t>）</a:t>
            </a:r>
            <a:endParaRPr lang="en-US" altLang="ja-JP" sz="1400" dirty="0" smtClean="0">
              <a:solidFill>
                <a:schemeClr val="tx1"/>
              </a:solidFill>
              <a:latin typeface="+mn-ea"/>
              <a:ea typeface="+mn-ea"/>
            </a:endParaRPr>
          </a:p>
          <a:p>
            <a:pPr eaLnBrk="1" hangingPunct="1">
              <a:lnSpc>
                <a:spcPct val="120000"/>
              </a:lnSpc>
              <a:spcBef>
                <a:spcPct val="50000"/>
              </a:spcBef>
              <a:defRPr/>
            </a:pPr>
            <a:r>
              <a:rPr lang="ja-JP" altLang="en-US" sz="1400" dirty="0" smtClean="0">
                <a:solidFill>
                  <a:schemeClr val="tx1"/>
                </a:solidFill>
                <a:latin typeface="+mn-ea"/>
                <a:ea typeface="+mn-ea"/>
              </a:rPr>
              <a:t>　　　　</a:t>
            </a:r>
            <a:r>
              <a:rPr lang="ja-JP" altLang="en-US" sz="1400" dirty="0">
                <a:solidFill>
                  <a:schemeClr val="tx1"/>
                </a:solidFill>
                <a:latin typeface="+mn-ea"/>
                <a:ea typeface="+mn-ea"/>
              </a:rPr>
              <a:t>　</a:t>
            </a:r>
            <a:r>
              <a:rPr lang="ja-JP" altLang="en-US" sz="1400" dirty="0" smtClean="0">
                <a:solidFill>
                  <a:schemeClr val="tx1"/>
                </a:solidFill>
                <a:latin typeface="+mn-ea"/>
                <a:ea typeface="+mn-ea"/>
              </a:rPr>
              <a:t>　　　　・・・スポンサーロゴ・集合写真（看板・横幕等を一緒に撮影）の掲載。</a:t>
            </a:r>
          </a:p>
          <a:p>
            <a:pPr eaLnBrk="1" hangingPunct="1">
              <a:lnSpc>
                <a:spcPct val="120000"/>
              </a:lnSpc>
              <a:spcBef>
                <a:spcPct val="50000"/>
              </a:spcBef>
              <a:defRPr/>
            </a:pPr>
            <a:r>
              <a:rPr lang="ja-JP" altLang="en-US" sz="1400" dirty="0" smtClean="0">
                <a:solidFill>
                  <a:schemeClr val="tx1"/>
                </a:solidFill>
                <a:latin typeface="HGP明朝B" panose="02020800000000000000" pitchFamily="18" charset="-128"/>
                <a:ea typeface="HGP明朝B" panose="02020800000000000000" pitchFamily="18" charset="-128"/>
              </a:rPr>
              <a:t>を考えております。わずかでも貴社のお力になれるよう、全力で努力して</a:t>
            </a:r>
            <a:endParaRPr lang="en-US" altLang="ja-JP" sz="1400" dirty="0" smtClean="0">
              <a:solidFill>
                <a:schemeClr val="tx1"/>
              </a:solidFill>
              <a:latin typeface="HGP明朝B" panose="02020800000000000000" pitchFamily="18" charset="-128"/>
              <a:ea typeface="HGP明朝B" panose="02020800000000000000" pitchFamily="18" charset="-128"/>
            </a:endParaRPr>
          </a:p>
          <a:p>
            <a:pPr eaLnBrk="1" hangingPunct="1">
              <a:lnSpc>
                <a:spcPct val="120000"/>
              </a:lnSpc>
              <a:spcBef>
                <a:spcPct val="50000"/>
              </a:spcBef>
              <a:defRPr/>
            </a:pPr>
            <a:r>
              <a:rPr lang="ja-JP" altLang="en-US" sz="1400" dirty="0" smtClean="0">
                <a:solidFill>
                  <a:schemeClr val="tx1"/>
                </a:solidFill>
                <a:latin typeface="HGP明朝B" panose="02020800000000000000" pitchFamily="18" charset="-128"/>
                <a:ea typeface="HGP明朝B" panose="02020800000000000000" pitchFamily="18" charset="-128"/>
              </a:rPr>
              <a:t>参りますので、ぜひとも、ご支援、ご協力をお願いいたします。</a:t>
            </a:r>
          </a:p>
          <a:p>
            <a:pPr eaLnBrk="1" hangingPunct="1">
              <a:lnSpc>
                <a:spcPct val="120000"/>
              </a:lnSpc>
              <a:spcBef>
                <a:spcPct val="50000"/>
              </a:spcBef>
              <a:defRPr/>
            </a:pPr>
            <a:endParaRPr lang="ja-JP" altLang="en-US" sz="1600" dirty="0" smtClean="0">
              <a:solidFill>
                <a:schemeClr val="tx1"/>
              </a:solidFill>
              <a:latin typeface="ＭＳ ゴシック" panose="020B0609070205080204" pitchFamily="49" charset="-128"/>
              <a:ea typeface="ＭＳ ゴシック" panose="020B0609070205080204" pitchFamily="49" charset="-128"/>
            </a:endParaRPr>
          </a:p>
          <a:p>
            <a:pPr eaLnBrk="1" hangingPunct="1">
              <a:spcBef>
                <a:spcPct val="50000"/>
              </a:spcBef>
              <a:defRPr/>
            </a:pPr>
            <a:r>
              <a:rPr lang="ja-JP" altLang="en-US" sz="1600" dirty="0" smtClean="0">
                <a:solidFill>
                  <a:schemeClr val="tx1"/>
                </a:solidFill>
                <a:latin typeface="Times New Roman" panose="02020603050405020304" pitchFamily="18" charset="0"/>
              </a:rPr>
              <a:t>　</a:t>
            </a:r>
            <a:endParaRPr lang="en-US" altLang="ja-JP" sz="1600" dirty="0" smtClean="0">
              <a:solidFill>
                <a:schemeClr val="tx1"/>
              </a:solidFill>
              <a:latin typeface="Times New Roman" panose="02020603050405020304" pitchFamily="18" charset="0"/>
            </a:endParaRPr>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9267" t="-3997" r="2671" b="2283"/>
          <a:stretch/>
        </p:blipFill>
        <p:spPr>
          <a:xfrm>
            <a:off x="7004649" y="4225326"/>
            <a:ext cx="2363638" cy="2007429"/>
          </a:xfrm>
          <a:prstGeom prst="rect">
            <a:avLst/>
          </a:prstGeom>
        </p:spPr>
      </p:pic>
    </p:spTree>
    <p:extLst>
      <p:ext uri="{BB962C8B-B14F-4D97-AF65-F5344CB8AC3E}">
        <p14:creationId xmlns:p14="http://schemas.microsoft.com/office/powerpoint/2010/main" val="329519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 y="256244"/>
            <a:ext cx="2358217" cy="88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631202" y="237677"/>
            <a:ext cx="4753009" cy="919576"/>
          </a:xfrm>
        </p:spPr>
        <p:txBody>
          <a:bodyPr>
            <a:normAutofit/>
          </a:bodyPr>
          <a:lstStyle/>
          <a:p>
            <a:pPr algn="ctr"/>
            <a:r>
              <a:rPr kumimoji="1" lang="ja-JP" altLang="en-US" dirty="0" smtClean="0"/>
              <a:t>大会運営組織・連絡先</a:t>
            </a:r>
            <a:endParaRPr kumimoji="1" lang="ja-JP" altLang="en-US" dirty="0"/>
          </a:p>
        </p:txBody>
      </p:sp>
      <p:sp>
        <p:nvSpPr>
          <p:cNvPr id="5" name="Text Box 5"/>
          <p:cNvSpPr txBox="1">
            <a:spLocks noChangeArrowheads="1"/>
          </p:cNvSpPr>
          <p:nvPr/>
        </p:nvSpPr>
        <p:spPr bwMode="auto">
          <a:xfrm>
            <a:off x="550006" y="1619385"/>
            <a:ext cx="8915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just" eaLnBrk="1" hangingPunct="1">
              <a:spcBef>
                <a:spcPct val="50000"/>
              </a:spcBef>
              <a:buFontTx/>
              <a:buNone/>
            </a:pPr>
            <a:r>
              <a:rPr lang="ja-JP" altLang="en-US" sz="1200" dirty="0">
                <a:latin typeface="HGP明朝B" panose="02020800000000000000" pitchFamily="18" charset="-128"/>
                <a:ea typeface="HGP明朝B" panose="02020800000000000000" pitchFamily="18" charset="-128"/>
              </a:rPr>
              <a:t>全国大学カート連盟</a:t>
            </a:r>
            <a:r>
              <a:rPr lang="en-US" altLang="ja-JP" sz="1200" dirty="0">
                <a:latin typeface="HGP明朝B" panose="02020800000000000000" pitchFamily="18" charset="-128"/>
                <a:ea typeface="HGP明朝B" panose="02020800000000000000" pitchFamily="18" charset="-128"/>
              </a:rPr>
              <a:t>(L.I.K.)</a:t>
            </a:r>
            <a:r>
              <a:rPr lang="ja-JP" altLang="en-US" sz="1200" dirty="0">
                <a:latin typeface="HGP明朝B" panose="02020800000000000000" pitchFamily="18" charset="-128"/>
                <a:ea typeface="HGP明朝B" panose="02020800000000000000" pitchFamily="18" charset="-128"/>
              </a:rPr>
              <a:t>は</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レーシングカートを通じて学生相互の親睦と交流を深め、レーシングカートの普及および健全な発展を促進する</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ことを目的に、平成</a:t>
            </a:r>
            <a:r>
              <a:rPr lang="en-US" altLang="ja-JP" sz="1200" dirty="0">
                <a:latin typeface="HGP明朝B" panose="02020800000000000000" pitchFamily="18" charset="-128"/>
                <a:ea typeface="HGP明朝B" panose="02020800000000000000" pitchFamily="18" charset="-128"/>
              </a:rPr>
              <a:t>8</a:t>
            </a:r>
            <a:r>
              <a:rPr lang="ja-JP" altLang="en-US" sz="1200" dirty="0">
                <a:latin typeface="HGP明朝B" panose="02020800000000000000" pitchFamily="18" charset="-128"/>
                <a:ea typeface="HGP明朝B" panose="02020800000000000000" pitchFamily="18" charset="-128"/>
              </a:rPr>
              <a:t>年からレーシングカートの研究者である愛知工業大学水谷充准教授をはじめ、東北大学レーシングカート部、愛知工業大学レーシングカート部が中心になって設立されました。その後、会員大学は</a:t>
            </a:r>
            <a:r>
              <a:rPr lang="en-US" altLang="ja-JP" sz="1200" dirty="0">
                <a:latin typeface="HGP明朝B" panose="02020800000000000000" pitchFamily="18" charset="-128"/>
                <a:ea typeface="HGP明朝B" panose="02020800000000000000" pitchFamily="18" charset="-128"/>
              </a:rPr>
              <a:t>20</a:t>
            </a:r>
            <a:r>
              <a:rPr lang="ja-JP" altLang="en-US" sz="1200" dirty="0">
                <a:latin typeface="HGP明朝B" panose="02020800000000000000" pitchFamily="18" charset="-128"/>
                <a:ea typeface="HGP明朝B" panose="02020800000000000000" pitchFamily="18" charset="-128"/>
              </a:rPr>
              <a:t>校を超え会則の変更によって現在では</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学生カート選手権</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に出場したすべての大学が</a:t>
            </a:r>
            <a:r>
              <a:rPr lang="en-US" altLang="ja-JP" sz="1200" dirty="0">
                <a:latin typeface="HGP明朝B" panose="02020800000000000000" pitchFamily="18" charset="-128"/>
                <a:ea typeface="HGP明朝B" panose="02020800000000000000" pitchFamily="18" charset="-128"/>
              </a:rPr>
              <a:t>L.I.K.</a:t>
            </a:r>
            <a:r>
              <a:rPr lang="ja-JP" altLang="en-US" sz="1200" dirty="0">
                <a:latin typeface="HGP明朝B" panose="02020800000000000000" pitchFamily="18" charset="-128"/>
                <a:ea typeface="HGP明朝B" panose="02020800000000000000" pitchFamily="18" charset="-128"/>
              </a:rPr>
              <a:t>の会員となっています。</a:t>
            </a:r>
          </a:p>
          <a:p>
            <a:pPr algn="just" eaLnBrk="1" hangingPunct="1">
              <a:spcBef>
                <a:spcPct val="50000"/>
              </a:spcBef>
              <a:buFontTx/>
              <a:buNone/>
            </a:pPr>
            <a:r>
              <a:rPr lang="ja-JP" altLang="en-US" sz="1200" dirty="0">
                <a:latin typeface="HGP明朝B" panose="02020800000000000000" pitchFamily="18" charset="-128"/>
                <a:ea typeface="HGP明朝B" panose="02020800000000000000" pitchFamily="18" charset="-128"/>
              </a:rPr>
              <a:t>　連盟の主要活動のひとつが</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学生カート選手権</a:t>
            </a:r>
            <a:r>
              <a:rPr lang="en-US" altLang="ja-JP" sz="1200" dirty="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の開催であり、毎年、大会開催幹事校が大学カート連盟幹部となり活動しています。</a:t>
            </a:r>
          </a:p>
          <a:p>
            <a:pPr algn="just" eaLnBrk="1" hangingPunct="1">
              <a:spcBef>
                <a:spcPct val="50000"/>
              </a:spcBef>
              <a:buFontTx/>
              <a:buNone/>
            </a:pPr>
            <a:r>
              <a:rPr lang="ja-JP" altLang="en-US" sz="1200" dirty="0">
                <a:latin typeface="HGP明朝B" panose="02020800000000000000" pitchFamily="18" charset="-128"/>
                <a:ea typeface="HGP明朝B" panose="02020800000000000000" pitchFamily="18" charset="-128"/>
              </a:rPr>
              <a:t>　今大会の幹事校は “ 東北</a:t>
            </a:r>
            <a:r>
              <a:rPr lang="ja-JP" altLang="en-US" sz="1200" dirty="0" smtClean="0">
                <a:latin typeface="HGP明朝B" panose="02020800000000000000" pitchFamily="18" charset="-128"/>
                <a:ea typeface="HGP明朝B" panose="02020800000000000000" pitchFamily="18" charset="-128"/>
              </a:rPr>
              <a:t>大学・東北学院大学 </a:t>
            </a:r>
            <a:r>
              <a:rPr lang="ja-JP" altLang="en-US" sz="1200" dirty="0">
                <a:latin typeface="HGP明朝B" panose="02020800000000000000" pitchFamily="18" charset="-128"/>
                <a:ea typeface="HGP明朝B" panose="02020800000000000000" pitchFamily="18" charset="-128"/>
              </a:rPr>
              <a:t>” になります</a:t>
            </a:r>
            <a:r>
              <a:rPr lang="ja-JP" altLang="en-US" sz="1200" dirty="0" smtClean="0">
                <a:latin typeface="HGP明朝B" panose="02020800000000000000" pitchFamily="18" charset="-128"/>
                <a:ea typeface="HGP明朝B" panose="02020800000000000000" pitchFamily="18" charset="-128"/>
              </a:rPr>
              <a:t>。</a:t>
            </a:r>
            <a:endParaRPr lang="en-US" altLang="ja-JP" sz="1200" dirty="0" smtClean="0">
              <a:latin typeface="HGP明朝B" panose="02020800000000000000" pitchFamily="18" charset="-128"/>
              <a:ea typeface="HGP明朝B" panose="02020800000000000000" pitchFamily="18" charset="-128"/>
            </a:endParaRPr>
          </a:p>
          <a:p>
            <a:pPr algn="just" eaLnBrk="1" hangingPunct="1">
              <a:spcBef>
                <a:spcPct val="50000"/>
              </a:spcBef>
              <a:buFontTx/>
              <a:buNone/>
            </a:pPr>
            <a:r>
              <a:rPr lang="ja-JP" altLang="en-US" sz="1200" dirty="0">
                <a:latin typeface="HGP明朝B" panose="02020800000000000000" pitchFamily="18" charset="-128"/>
                <a:ea typeface="HGP明朝B" panose="02020800000000000000" pitchFamily="18" charset="-128"/>
              </a:rPr>
              <a:t>　</a:t>
            </a:r>
            <a:r>
              <a:rPr lang="ja-JP" altLang="en-US" sz="1200" dirty="0" smtClean="0">
                <a:latin typeface="HGP明朝B" panose="02020800000000000000" pitchFamily="18" charset="-128"/>
                <a:ea typeface="HGP明朝B" panose="02020800000000000000" pitchFamily="18" charset="-128"/>
              </a:rPr>
              <a:t>また、今大会から幹事校以外の大学とも積極的に協力して、「学生カート選手権」の運営を行ってまいります。</a:t>
            </a:r>
            <a:endParaRPr lang="ja-JP" altLang="en-US" sz="1200" dirty="0">
              <a:latin typeface="HGP明朝B" panose="02020800000000000000" pitchFamily="18" charset="-128"/>
              <a:ea typeface="HGP明朝B" panose="02020800000000000000" pitchFamily="18" charset="-128"/>
            </a:endParaRPr>
          </a:p>
          <a:p>
            <a:pPr eaLnBrk="1" hangingPunct="1">
              <a:spcBef>
                <a:spcPct val="50000"/>
              </a:spcBef>
              <a:buFontTx/>
              <a:buNone/>
            </a:pPr>
            <a:r>
              <a:rPr lang="ja-JP" altLang="en-US" sz="1200" dirty="0">
                <a:latin typeface="HGP明朝B" panose="02020800000000000000" pitchFamily="18" charset="-128"/>
                <a:ea typeface="HGP明朝B" panose="02020800000000000000" pitchFamily="18" charset="-128"/>
              </a:rPr>
              <a:t>　御協賛の御連絡、大会に関する御質問などございましたら、以下の連絡先にお願いいたします</a:t>
            </a:r>
            <a:r>
              <a:rPr lang="ja-JP" altLang="en-US" sz="1200" dirty="0">
                <a:latin typeface="ＭＳ 明朝" panose="02020609040205080304" pitchFamily="17" charset="-128"/>
                <a:ea typeface="ＭＳ 明朝" panose="02020609040205080304" pitchFamily="17" charset="-128"/>
              </a:rPr>
              <a:t>。</a:t>
            </a:r>
            <a:r>
              <a:rPr lang="ja-JP" altLang="en-US" sz="1200" dirty="0"/>
              <a:t> </a:t>
            </a:r>
          </a:p>
        </p:txBody>
      </p:sp>
      <p:grpSp>
        <p:nvGrpSpPr>
          <p:cNvPr id="6" name="Group 6"/>
          <p:cNvGrpSpPr>
            <a:grpSpLocks/>
          </p:cNvGrpSpPr>
          <p:nvPr/>
        </p:nvGrpSpPr>
        <p:grpSpPr bwMode="auto">
          <a:xfrm>
            <a:off x="1911392" y="3762196"/>
            <a:ext cx="6082269" cy="2566988"/>
            <a:chOff x="-3" y="-3"/>
            <a:chExt cx="3330" cy="1314"/>
          </a:xfrm>
        </p:grpSpPr>
        <p:sp>
          <p:nvSpPr>
            <p:cNvPr id="10" name="Rectangle 9"/>
            <p:cNvSpPr>
              <a:spLocks noChangeArrowheads="1"/>
            </p:cNvSpPr>
            <p:nvPr/>
          </p:nvSpPr>
          <p:spPr bwMode="auto">
            <a:xfrm>
              <a:off x="0" y="0"/>
              <a:ext cx="3324" cy="13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3600">
                <a:solidFill>
                  <a:schemeClr val="tx2"/>
                </a:solidFill>
                <a:latin typeface="Century" panose="02040604050505020304" pitchFamily="18" charset="0"/>
              </a:endParaRPr>
            </a:p>
          </p:txBody>
        </p:sp>
        <p:sp>
          <p:nvSpPr>
            <p:cNvPr id="8" name="Rectangle 10"/>
            <p:cNvSpPr>
              <a:spLocks noChangeArrowheads="1"/>
            </p:cNvSpPr>
            <p:nvPr/>
          </p:nvSpPr>
          <p:spPr bwMode="auto">
            <a:xfrm>
              <a:off x="-3" y="-3"/>
              <a:ext cx="3330" cy="1314"/>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3600">
                <a:solidFill>
                  <a:schemeClr val="tx2"/>
                </a:solidFill>
                <a:latin typeface="Century" panose="02040604050505020304" pitchFamily="18" charset="0"/>
              </a:endParaRPr>
            </a:p>
          </p:txBody>
        </p:sp>
      </p:grpSp>
      <p:sp>
        <p:nvSpPr>
          <p:cNvPr id="3" name="テキスト ボックス 2"/>
          <p:cNvSpPr txBox="1"/>
          <p:nvPr/>
        </p:nvSpPr>
        <p:spPr>
          <a:xfrm>
            <a:off x="1914131" y="4049078"/>
            <a:ext cx="6076790" cy="2123658"/>
          </a:xfrm>
          <a:prstGeom prst="rect">
            <a:avLst/>
          </a:prstGeom>
          <a:noFill/>
        </p:spPr>
        <p:txBody>
          <a:bodyPr wrap="square" rtlCol="0">
            <a:spAutoFit/>
          </a:bodyPr>
          <a:lstStyle/>
          <a:p>
            <a:r>
              <a:rPr kumimoji="1" lang="ja-JP" altLang="en-US" sz="1200" dirty="0" smtClean="0">
                <a:latin typeface="HGP明朝B" panose="02020800000000000000" pitchFamily="18" charset="-128"/>
                <a:ea typeface="HGP明朝B" panose="02020800000000000000" pitchFamily="18" charset="-128"/>
              </a:rPr>
              <a:t>           全国大学カート連盟（</a:t>
            </a:r>
            <a:r>
              <a:rPr kumimoji="1" lang="en-US" altLang="ja-JP" sz="1200" dirty="0" smtClean="0">
                <a:latin typeface="HGP明朝B" panose="02020800000000000000" pitchFamily="18" charset="-128"/>
                <a:ea typeface="HGP明朝B" panose="02020800000000000000" pitchFamily="18" charset="-128"/>
              </a:rPr>
              <a:t>L</a:t>
            </a:r>
            <a:r>
              <a:rPr kumimoji="1" lang="ja-JP" altLang="en-US" sz="1200" dirty="0" err="1"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I</a:t>
            </a:r>
            <a:r>
              <a:rPr kumimoji="1" lang="ja-JP" altLang="en-US" sz="1200" dirty="0" err="1"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K</a:t>
            </a:r>
            <a:r>
              <a:rPr kumimoji="1" lang="ja-JP" altLang="en-US" sz="1200" dirty="0" err="1" smtClean="0">
                <a:latin typeface="HGP明朝B" panose="02020800000000000000" pitchFamily="18" charset="-128"/>
                <a:ea typeface="HGP明朝B" panose="02020800000000000000" pitchFamily="18" charset="-128"/>
              </a:rPr>
              <a:t>．</a:t>
            </a:r>
            <a:r>
              <a:rPr lang="ja-JP" altLang="en-US" sz="1200" dirty="0">
                <a:latin typeface="HGP明朝B" panose="02020800000000000000" pitchFamily="18" charset="-128"/>
                <a:ea typeface="HGP明朝B" panose="02020800000000000000" pitchFamily="18" charset="-128"/>
              </a:rPr>
              <a:t>）</a:t>
            </a:r>
            <a:r>
              <a:rPr kumimoji="1" lang="ja-JP" altLang="en-US" sz="1200" dirty="0" smtClean="0">
                <a:latin typeface="HGP明朝B" panose="02020800000000000000" pitchFamily="18" charset="-128"/>
                <a:ea typeface="HGP明朝B" panose="02020800000000000000" pitchFamily="18" charset="-128"/>
              </a:rPr>
              <a:t>会長　　　　　　　栗山陽（東北大学）</a:t>
            </a:r>
            <a:endParaRPr lang="en-US" altLang="ja-JP" sz="1200" dirty="0">
              <a:latin typeface="HGP明朝B" panose="02020800000000000000" pitchFamily="18" charset="-128"/>
              <a:ea typeface="HGP明朝B" panose="02020800000000000000" pitchFamily="18" charset="-128"/>
            </a:endParaRPr>
          </a:p>
          <a:p>
            <a:r>
              <a:rPr kumimoji="1" lang="ja-JP" altLang="en-US" sz="1200" dirty="0">
                <a:latin typeface="HGP明朝B" panose="02020800000000000000" pitchFamily="18" charset="-128"/>
                <a:ea typeface="HGP明朝B" panose="02020800000000000000" pitchFamily="18" charset="-128"/>
              </a:rPr>
              <a:t>　</a:t>
            </a:r>
            <a:r>
              <a:rPr kumimoji="1" lang="ja-JP" altLang="en-US" sz="1200" dirty="0" smtClean="0">
                <a:latin typeface="HGP明朝B" panose="02020800000000000000" pitchFamily="18" charset="-128"/>
                <a:ea typeface="HGP明朝B" panose="02020800000000000000" pitchFamily="18" charset="-128"/>
              </a:rPr>
              <a:t>　　　　　　　　　　　　　　　　</a:t>
            </a:r>
            <a:r>
              <a:rPr kumimoji="1" lang="ja-JP" altLang="en-US" sz="1200" smtClean="0">
                <a:latin typeface="HGP明朝B" panose="02020800000000000000" pitchFamily="18" charset="-128"/>
                <a:ea typeface="HGP明朝B" panose="02020800000000000000" pitchFamily="18" charset="-128"/>
              </a:rPr>
              <a:t>　</a:t>
            </a:r>
            <a:r>
              <a:rPr kumimoji="1" lang="ja-JP" altLang="en-US" sz="1200" dirty="0" smtClean="0">
                <a:latin typeface="HGP明朝B" panose="02020800000000000000" pitchFamily="18" charset="-128"/>
                <a:ea typeface="HGP明朝B" panose="02020800000000000000" pitchFamily="18" charset="-128"/>
              </a:rPr>
              <a:t>　　　　　</a:t>
            </a:r>
            <a:endParaRPr kumimoji="1" lang="en-US" altLang="ja-JP" sz="1200" dirty="0" smtClean="0">
              <a:latin typeface="HGP明朝B" panose="02020800000000000000" pitchFamily="18" charset="-128"/>
              <a:ea typeface="HGP明朝B" panose="02020800000000000000" pitchFamily="18" charset="-128"/>
            </a:endParaRPr>
          </a:p>
          <a:p>
            <a:r>
              <a:rPr lang="en-US" altLang="ja-JP" sz="1200" dirty="0" smtClean="0">
                <a:latin typeface="HGP明朝B" panose="02020800000000000000" pitchFamily="18" charset="-128"/>
                <a:ea typeface="HGP明朝B" panose="02020800000000000000" pitchFamily="18" charset="-128"/>
              </a:rPr>
              <a:t> </a:t>
            </a:r>
          </a:p>
          <a:p>
            <a:r>
              <a:rPr lang="ja-JP" altLang="en-US" sz="1200" dirty="0" smtClean="0">
                <a:latin typeface="HGP明朝B" panose="02020800000000000000" pitchFamily="18" charset="-128"/>
                <a:ea typeface="HGP明朝B" panose="02020800000000000000" pitchFamily="18" charset="-128"/>
              </a:rPr>
              <a:t>連絡先　</a:t>
            </a:r>
            <a:r>
              <a:rPr lang="en-US" altLang="ja-JP" sz="1200" dirty="0" smtClean="0">
                <a:latin typeface="HGP明朝B" panose="02020800000000000000" pitchFamily="18" charset="-128"/>
                <a:ea typeface="HGP明朝B" panose="02020800000000000000" pitchFamily="18" charset="-128"/>
              </a:rPr>
              <a:t>Mail : </a:t>
            </a:r>
            <a:r>
              <a:rPr lang="en-US" altLang="ja-JP" sz="1200" dirty="0" smtClean="0">
                <a:latin typeface="HGP明朝B" panose="02020800000000000000" pitchFamily="18" charset="-128"/>
                <a:ea typeface="HGP明朝B" panose="02020800000000000000" pitchFamily="18" charset="-128"/>
                <a:hlinkClick r:id="rId3"/>
              </a:rPr>
              <a:t>gakuseikart.lik@gmail.com</a:t>
            </a:r>
            <a:endParaRPr lang="en-US" altLang="ja-JP" sz="1200" dirty="0" smtClean="0">
              <a:latin typeface="HGP明朝B" panose="02020800000000000000" pitchFamily="18" charset="-128"/>
              <a:ea typeface="HGP明朝B" panose="02020800000000000000" pitchFamily="18" charset="-128"/>
            </a:endParaRPr>
          </a:p>
          <a:p>
            <a:endParaRPr lang="en-US" altLang="ja-JP" sz="1200" dirty="0">
              <a:latin typeface="HGP明朝B" panose="02020800000000000000" pitchFamily="18" charset="-128"/>
              <a:ea typeface="HGP明朝B" panose="02020800000000000000" pitchFamily="18" charset="-128"/>
            </a:endParaRPr>
          </a:p>
          <a:p>
            <a:r>
              <a:rPr kumimoji="1" lang="ja-JP" altLang="en-US" sz="1200" dirty="0" smtClean="0">
                <a:latin typeface="HGP明朝B" panose="02020800000000000000" pitchFamily="18" charset="-128"/>
                <a:ea typeface="HGP明朝B" panose="02020800000000000000" pitchFamily="18" charset="-128"/>
              </a:rPr>
              <a:t>連盟公式ホームページ </a:t>
            </a:r>
            <a:r>
              <a:rPr kumimoji="1" lang="en-US" altLang="ja-JP" sz="1200" dirty="0" smtClean="0">
                <a:latin typeface="HGP明朝B" panose="02020800000000000000" pitchFamily="18" charset="-128"/>
                <a:ea typeface="HGP明朝B" panose="02020800000000000000" pitchFamily="18" charset="-128"/>
              </a:rPr>
              <a:t>:  </a:t>
            </a:r>
            <a:r>
              <a:rPr lang="en-US" altLang="ja-JP" sz="1200" dirty="0" smtClean="0">
                <a:latin typeface="HGP明朝B" panose="02020800000000000000" pitchFamily="18" charset="-128"/>
                <a:ea typeface="HGP明朝B" panose="02020800000000000000" pitchFamily="18" charset="-128"/>
                <a:hlinkClick r:id="rId4"/>
              </a:rPr>
              <a:t>https</a:t>
            </a:r>
            <a:r>
              <a:rPr lang="en-US" altLang="ja-JP" sz="1200" dirty="0">
                <a:latin typeface="HGP明朝B" panose="02020800000000000000" pitchFamily="18" charset="-128"/>
                <a:ea typeface="HGP明朝B" panose="02020800000000000000" pitchFamily="18" charset="-128"/>
                <a:hlinkClick r:id="rId4"/>
              </a:rPr>
              <a:t>://www.gakuseikart.com</a:t>
            </a:r>
            <a:r>
              <a:rPr lang="en-US" altLang="ja-JP" sz="1200" dirty="0" smtClean="0">
                <a:latin typeface="HGP明朝B" panose="02020800000000000000" pitchFamily="18" charset="-128"/>
                <a:ea typeface="HGP明朝B" panose="02020800000000000000" pitchFamily="18" charset="-128"/>
                <a:hlinkClick r:id="rId4"/>
              </a:rPr>
              <a:t>/</a:t>
            </a:r>
            <a:endParaRPr lang="en-US" altLang="ja-JP" sz="1200" dirty="0" smtClean="0">
              <a:latin typeface="HGP明朝B" panose="02020800000000000000" pitchFamily="18" charset="-128"/>
              <a:ea typeface="HGP明朝B" panose="02020800000000000000" pitchFamily="18" charset="-128"/>
            </a:endParaRPr>
          </a:p>
          <a:p>
            <a:endParaRPr lang="en-US" altLang="ja-JP" sz="1200" dirty="0" smtClean="0">
              <a:latin typeface="HGP明朝B" panose="02020800000000000000" pitchFamily="18" charset="-128"/>
              <a:ea typeface="HGP明朝B" panose="02020800000000000000" pitchFamily="18" charset="-128"/>
            </a:endParaRPr>
          </a:p>
          <a:p>
            <a:r>
              <a:rPr kumimoji="1" lang="ja-JP" altLang="en-US" sz="1200" dirty="0" smtClean="0">
                <a:latin typeface="HGP明朝B" panose="02020800000000000000" pitchFamily="18" charset="-128"/>
                <a:ea typeface="HGP明朝B" panose="02020800000000000000" pitchFamily="18" charset="-128"/>
              </a:rPr>
              <a:t>郵便、荷物の送付先</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a:t>
            </a:r>
            <a:r>
              <a:rPr lang="en-US" altLang="ja-JP" sz="1200" dirty="0" smtClean="0">
                <a:latin typeface="HGP明朝B" panose="02020800000000000000" pitchFamily="18" charset="-128"/>
                <a:ea typeface="HGP明朝B" panose="02020800000000000000" pitchFamily="18" charset="-128"/>
              </a:rPr>
              <a:t>980-0824</a:t>
            </a:r>
            <a:r>
              <a:rPr lang="en-US" altLang="ja-JP" sz="1200" dirty="0">
                <a:latin typeface="HGP明朝B" panose="02020800000000000000" pitchFamily="18" charset="-128"/>
                <a:ea typeface="HGP明朝B" panose="02020800000000000000" pitchFamily="18" charset="-128"/>
              </a:rPr>
              <a:t> </a:t>
            </a:r>
            <a:r>
              <a:rPr kumimoji="1" lang="ja-JP" altLang="en-US" sz="1200" dirty="0" smtClean="0">
                <a:latin typeface="HGP明朝B" panose="02020800000000000000" pitchFamily="18" charset="-128"/>
                <a:ea typeface="HGP明朝B" panose="02020800000000000000" pitchFamily="18" charset="-128"/>
              </a:rPr>
              <a:t>宮城県仙台市青葉区支倉町</a:t>
            </a:r>
            <a:r>
              <a:rPr kumimoji="1" lang="en-US" altLang="ja-JP" sz="1200" dirty="0" smtClean="0">
                <a:latin typeface="HGP明朝B" panose="02020800000000000000" pitchFamily="18" charset="-128"/>
                <a:ea typeface="HGP明朝B" panose="02020800000000000000" pitchFamily="18" charset="-128"/>
              </a:rPr>
              <a:t>2</a:t>
            </a:r>
            <a:r>
              <a:rPr kumimoji="1" lang="ja-JP" altLang="en-US" sz="1200" dirty="0"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32</a:t>
            </a:r>
            <a:r>
              <a:rPr kumimoji="1" lang="ja-JP" altLang="en-US" sz="1200" dirty="0"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807</a:t>
            </a:r>
          </a:p>
          <a:p>
            <a:pPr algn="ctr"/>
            <a:r>
              <a:rPr lang="ja-JP" altLang="en-US" sz="1200" dirty="0" smtClean="0">
                <a:latin typeface="HGP明朝B" panose="02020800000000000000" pitchFamily="18" charset="-128"/>
                <a:ea typeface="HGP明朝B" panose="02020800000000000000" pitchFamily="18" charset="-128"/>
              </a:rPr>
              <a:t>郵便・荷物担当   　栗山　陽　宛</a:t>
            </a:r>
            <a:endParaRPr kumimoji="1" lang="en-US" altLang="ja-JP" sz="1200" dirty="0" smtClean="0">
              <a:latin typeface="HGP明朝B" panose="02020800000000000000" pitchFamily="18" charset="-128"/>
              <a:ea typeface="HGP明朝B" panose="02020800000000000000" pitchFamily="18" charset="-128"/>
            </a:endParaRPr>
          </a:p>
          <a:p>
            <a:endParaRPr kumimoji="1" lang="en-US" altLang="ja-JP" sz="12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4248400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TM02900722[[fn=イオン ボードルーム]]</Template>
  <TotalTime>1708</TotalTime>
  <Words>381</Words>
  <Application>Microsoft Office PowerPoint</Application>
  <PresentationFormat>A4 210 x 297 mm</PresentationFormat>
  <Paragraphs>132</Paragraphs>
  <Slides>9</Slides>
  <Notes>0</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22" baseType="lpstr">
      <vt:lpstr>HGP明朝B</vt:lpstr>
      <vt:lpstr>ＭＳ Ｐゴシック</vt:lpstr>
      <vt:lpstr>ＭＳ ゴシック</vt:lpstr>
      <vt:lpstr>ＭＳ 明朝</vt:lpstr>
      <vt:lpstr>Calibri</vt:lpstr>
      <vt:lpstr>Calibri Light</vt:lpstr>
      <vt:lpstr>Cambria Math</vt:lpstr>
      <vt:lpstr>Century</vt:lpstr>
      <vt:lpstr>Times New Roman</vt:lpstr>
      <vt:lpstr>Wingdings</vt:lpstr>
      <vt:lpstr>Wingdings 2</vt:lpstr>
      <vt:lpstr>HDOfficeLightV0</vt:lpstr>
      <vt:lpstr>ワークシート</vt:lpstr>
      <vt:lpstr>PowerPoint プレゼンテーション</vt:lpstr>
      <vt:lpstr>開催目的</vt:lpstr>
      <vt:lpstr>大会概要</vt:lpstr>
      <vt:lpstr>連盟の概要</vt:lpstr>
      <vt:lpstr>大会の歴史（１）</vt:lpstr>
      <vt:lpstr>大会の歴史（２）</vt:lpstr>
      <vt:lpstr>過去参加大学</vt:lpstr>
      <vt:lpstr>ご協賛のお願い</vt:lpstr>
      <vt:lpstr>大会運営組織・連絡先</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２０１７年　第２２回 L.I.K 全国学生カート選手権</dc:title>
  <dc:creator>水野尚紀</dc:creator>
  <cp:lastModifiedBy>k akira</cp:lastModifiedBy>
  <cp:revision>47</cp:revision>
  <cp:lastPrinted>2019-03-30T15:47:06Z</cp:lastPrinted>
  <dcterms:created xsi:type="dcterms:W3CDTF">2016-12-10T15:17:58Z</dcterms:created>
  <dcterms:modified xsi:type="dcterms:W3CDTF">2019-06-25T01:15:10Z</dcterms:modified>
</cp:coreProperties>
</file>